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Poppins Bold" charset="1" panose="00000800000000000000"/>
      <p:regular r:id="rId25"/>
    </p:embeddedFont>
    <p:embeddedFont>
      <p:font typeface="Playfair Display Bold" charset="1" panose="00000000000000000000"/>
      <p:regular r:id="rId26"/>
    </p:embeddedFont>
    <p:embeddedFont>
      <p:font typeface="Poppins Light" charset="1" panose="00000400000000000000"/>
      <p:regular r:id="rId27"/>
    </p:embeddedFont>
    <p:embeddedFont>
      <p:font typeface="Poppins" charset="1" panose="00000500000000000000"/>
      <p:regular r:id="rId28"/>
    </p:embeddedFont>
    <p:embeddedFont>
      <p:font typeface="Poppins Semi-Bold" charset="1" panose="00000700000000000000"/>
      <p:regular r:id="rId29"/>
    </p:embeddedFont>
    <p:embeddedFont>
      <p:font typeface="Canva Sans 1 Bold" charset="1" panose="020B0803030501040103"/>
      <p:regular r:id="rId30"/>
    </p:embeddedFont>
    <p:embeddedFont>
      <p:font typeface="Canva Sans 2 Bold" charset="1" panose="020B0803030501040103"/>
      <p:regular r:id="rId31"/>
    </p:embeddedFont>
    <p:embeddedFont>
      <p:font typeface="IBM Plex Sans" charset="1" panose="020B0503050203000203"/>
      <p:regular r:id="rId32"/>
    </p:embeddedFont>
    <p:embeddedFont>
      <p:font typeface="IBM Plex Sans Bold" charset="1" panose="020B0803050203000203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2" Target="../media/image1.pn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png" Type="http://schemas.openxmlformats.org/officeDocument/2006/relationships/image"/><Relationship Id="rId4" Target="../media/image48.png" Type="http://schemas.openxmlformats.org/officeDocument/2006/relationships/image"/><Relationship Id="rId5" Target="../media/image4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E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302325">
            <a:off x="962007" y="9128126"/>
            <a:ext cx="8246293" cy="281312"/>
          </a:xfrm>
          <a:custGeom>
            <a:avLst/>
            <a:gdLst/>
            <a:ahLst/>
            <a:cxnLst/>
            <a:rect r="r" b="b" t="t" l="l"/>
            <a:pathLst>
              <a:path h="281312" w="8246293">
                <a:moveTo>
                  <a:pt x="0" y="0"/>
                </a:moveTo>
                <a:lnTo>
                  <a:pt x="8246292" y="0"/>
                </a:lnTo>
                <a:lnTo>
                  <a:pt x="8246292" y="281312"/>
                </a:lnTo>
                <a:lnTo>
                  <a:pt x="0" y="281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25434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751070" y="4056390"/>
            <a:ext cx="11482569" cy="8611926"/>
            <a:chOff x="0" y="0"/>
            <a:chExt cx="812800" cy="609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4424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859439" y="5309887"/>
            <a:ext cx="8246293" cy="281312"/>
          </a:xfrm>
          <a:custGeom>
            <a:avLst/>
            <a:gdLst/>
            <a:ahLst/>
            <a:cxnLst/>
            <a:rect r="r" b="b" t="t" l="l"/>
            <a:pathLst>
              <a:path h="281312" w="8246293">
                <a:moveTo>
                  <a:pt x="0" y="0"/>
                </a:moveTo>
                <a:lnTo>
                  <a:pt x="8246293" y="0"/>
                </a:lnTo>
                <a:lnTo>
                  <a:pt x="8246293" y="281312"/>
                </a:lnTo>
                <a:lnTo>
                  <a:pt x="0" y="281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25434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302325">
            <a:off x="4586007" y="1375768"/>
            <a:ext cx="8246293" cy="281312"/>
          </a:xfrm>
          <a:custGeom>
            <a:avLst/>
            <a:gdLst/>
            <a:ahLst/>
            <a:cxnLst/>
            <a:rect r="r" b="b" t="t" l="l"/>
            <a:pathLst>
              <a:path h="281312" w="8246293">
                <a:moveTo>
                  <a:pt x="0" y="0"/>
                </a:moveTo>
                <a:lnTo>
                  <a:pt x="8246293" y="0"/>
                </a:lnTo>
                <a:lnTo>
                  <a:pt x="8246293" y="281312"/>
                </a:lnTo>
                <a:lnTo>
                  <a:pt x="0" y="281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25434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1803630" y="-3277263"/>
            <a:ext cx="11987660" cy="8611926"/>
            <a:chOff x="0" y="0"/>
            <a:chExt cx="848553" cy="609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48553" cy="609600"/>
            </a:xfrm>
            <a:custGeom>
              <a:avLst/>
              <a:gdLst/>
              <a:ahLst/>
              <a:cxnLst/>
              <a:rect r="r" b="b" t="t" l="l"/>
              <a:pathLst>
                <a:path h="609600" w="848553">
                  <a:moveTo>
                    <a:pt x="203200" y="0"/>
                  </a:moveTo>
                  <a:lnTo>
                    <a:pt x="848553" y="0"/>
                  </a:lnTo>
                  <a:lnTo>
                    <a:pt x="645353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93B3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57150"/>
              <a:ext cx="645353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508453" y="8484765"/>
            <a:ext cx="5380305" cy="773535"/>
            <a:chOff x="0" y="0"/>
            <a:chExt cx="4240059" cy="6096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240059" cy="609600"/>
            </a:xfrm>
            <a:custGeom>
              <a:avLst/>
              <a:gdLst/>
              <a:ahLst/>
              <a:cxnLst/>
              <a:rect r="r" b="b" t="t" l="l"/>
              <a:pathLst>
                <a:path h="609600" w="4240059">
                  <a:moveTo>
                    <a:pt x="203200" y="0"/>
                  </a:moveTo>
                  <a:lnTo>
                    <a:pt x="4240059" y="0"/>
                  </a:lnTo>
                  <a:lnTo>
                    <a:pt x="4036859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46D4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57150"/>
              <a:ext cx="4036859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472249"/>
            <a:ext cx="6401395" cy="7168282"/>
            <a:chOff x="0" y="0"/>
            <a:chExt cx="6350000" cy="711073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7110730"/>
            </a:xfrm>
            <a:custGeom>
              <a:avLst/>
              <a:gdLst/>
              <a:ahLst/>
              <a:cxnLst/>
              <a:rect r="r" b="b" t="t" l="l"/>
              <a:pathLst>
                <a:path h="7110730" w="6350000">
                  <a:moveTo>
                    <a:pt x="6350000" y="4700270"/>
                  </a:moveTo>
                  <a:lnTo>
                    <a:pt x="0" y="7110730"/>
                  </a:lnTo>
                  <a:lnTo>
                    <a:pt x="0" y="241046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3"/>
              <a:stretch>
                <a:fillRect l="-34513" t="0" r="-34513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true" rot="-1261687">
            <a:off x="2603141" y="3291496"/>
            <a:ext cx="5236971" cy="178653"/>
          </a:xfrm>
          <a:custGeom>
            <a:avLst/>
            <a:gdLst/>
            <a:ahLst/>
            <a:cxnLst/>
            <a:rect r="r" b="b" t="t" l="l"/>
            <a:pathLst>
              <a:path h="178653" w="5236971">
                <a:moveTo>
                  <a:pt x="0" y="178652"/>
                </a:moveTo>
                <a:lnTo>
                  <a:pt x="5236971" y="178652"/>
                </a:lnTo>
                <a:lnTo>
                  <a:pt x="5236971" y="0"/>
                </a:lnTo>
                <a:lnTo>
                  <a:pt x="0" y="0"/>
                </a:lnTo>
                <a:lnTo>
                  <a:pt x="0" y="178652"/>
                </a:lnTo>
                <a:close/>
              </a:path>
            </a:pathLst>
          </a:custGeom>
          <a:blipFill>
            <a:blip r:embed="rId2"/>
            <a:stretch>
              <a:fillRect l="0" t="-282543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true" rot="-5400000">
            <a:off x="1174853" y="5829060"/>
            <a:ext cx="3315870" cy="113117"/>
          </a:xfrm>
          <a:custGeom>
            <a:avLst/>
            <a:gdLst/>
            <a:ahLst/>
            <a:cxnLst/>
            <a:rect r="r" b="b" t="t" l="l"/>
            <a:pathLst>
              <a:path h="113117" w="3315870">
                <a:moveTo>
                  <a:pt x="0" y="113117"/>
                </a:moveTo>
                <a:lnTo>
                  <a:pt x="3315870" y="113117"/>
                </a:lnTo>
                <a:lnTo>
                  <a:pt x="3315870" y="0"/>
                </a:lnTo>
                <a:lnTo>
                  <a:pt x="0" y="0"/>
                </a:lnTo>
                <a:lnTo>
                  <a:pt x="0" y="113117"/>
                </a:lnTo>
                <a:close/>
              </a:path>
            </a:pathLst>
          </a:custGeom>
          <a:blipFill>
            <a:blip r:embed="rId2"/>
            <a:stretch>
              <a:fillRect l="0" t="-2825434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-1234671">
            <a:off x="2523293" y="3421752"/>
            <a:ext cx="5739761" cy="1198993"/>
            <a:chOff x="0" y="0"/>
            <a:chExt cx="2918248" cy="60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918248" cy="609600"/>
            </a:xfrm>
            <a:custGeom>
              <a:avLst/>
              <a:gdLst/>
              <a:ahLst/>
              <a:cxnLst/>
              <a:rect r="r" b="b" t="t" l="l"/>
              <a:pathLst>
                <a:path h="609600" w="2918248">
                  <a:moveTo>
                    <a:pt x="203200" y="0"/>
                  </a:moveTo>
                  <a:lnTo>
                    <a:pt x="2918248" y="0"/>
                  </a:lnTo>
                  <a:lnTo>
                    <a:pt x="271504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46D4A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01600" y="-57150"/>
              <a:ext cx="2715048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-5400000">
            <a:off x="1681112" y="5528716"/>
            <a:ext cx="3585622" cy="1198993"/>
            <a:chOff x="0" y="0"/>
            <a:chExt cx="1823026" cy="6096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823026" cy="609600"/>
            </a:xfrm>
            <a:custGeom>
              <a:avLst/>
              <a:gdLst/>
              <a:ahLst/>
              <a:cxnLst/>
              <a:rect r="r" b="b" t="t" l="l"/>
              <a:pathLst>
                <a:path h="609600" w="1823026">
                  <a:moveTo>
                    <a:pt x="203200" y="0"/>
                  </a:moveTo>
                  <a:lnTo>
                    <a:pt x="1823026" y="0"/>
                  </a:lnTo>
                  <a:lnTo>
                    <a:pt x="161982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46D4A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01600" y="-57150"/>
              <a:ext cx="1619826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3312269" y="2296373"/>
            <a:ext cx="6401395" cy="7168282"/>
            <a:chOff x="0" y="0"/>
            <a:chExt cx="6350000" cy="711073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50000" cy="7110730"/>
            </a:xfrm>
            <a:custGeom>
              <a:avLst/>
              <a:gdLst/>
              <a:ahLst/>
              <a:cxnLst/>
              <a:rect r="r" b="b" t="t" l="l"/>
              <a:pathLst>
                <a:path h="7110730" w="6350000">
                  <a:moveTo>
                    <a:pt x="6350000" y="4700270"/>
                  </a:moveTo>
                  <a:lnTo>
                    <a:pt x="0" y="7110730"/>
                  </a:lnTo>
                  <a:lnTo>
                    <a:pt x="0" y="241046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4"/>
              <a:stretch>
                <a:fillRect l="-35808" t="0" r="-35808" b="0"/>
              </a:stretch>
            </a:blip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7049500" y="8985068"/>
            <a:ext cx="3319306" cy="404352"/>
          </a:xfrm>
          <a:custGeom>
            <a:avLst/>
            <a:gdLst/>
            <a:ahLst/>
            <a:cxnLst/>
            <a:rect r="r" b="b" t="t" l="l"/>
            <a:pathLst>
              <a:path h="404352" w="3319306">
                <a:moveTo>
                  <a:pt x="0" y="0"/>
                </a:moveTo>
                <a:lnTo>
                  <a:pt x="3319306" y="0"/>
                </a:lnTo>
                <a:lnTo>
                  <a:pt x="3319306" y="404352"/>
                </a:lnTo>
                <a:lnTo>
                  <a:pt x="0" y="4043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4508745" y="5733549"/>
            <a:ext cx="2750847" cy="773535"/>
            <a:chOff x="0" y="0"/>
            <a:chExt cx="2167861" cy="6096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167861" cy="609600"/>
            </a:xfrm>
            <a:custGeom>
              <a:avLst/>
              <a:gdLst/>
              <a:ahLst/>
              <a:cxnLst/>
              <a:rect r="r" b="b" t="t" l="l"/>
              <a:pathLst>
                <a:path h="609600" w="2167861">
                  <a:moveTo>
                    <a:pt x="203200" y="0"/>
                  </a:moveTo>
                  <a:lnTo>
                    <a:pt x="2167861" y="0"/>
                  </a:lnTo>
                  <a:lnTo>
                    <a:pt x="1964661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46D4A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01600" y="-57150"/>
              <a:ext cx="1964661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b="true" sz="22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PRESENTING</a:t>
              </a: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6008657" y="-784520"/>
            <a:ext cx="2470494" cy="2461510"/>
          </a:xfrm>
          <a:custGeom>
            <a:avLst/>
            <a:gdLst/>
            <a:ahLst/>
            <a:cxnLst/>
            <a:rect r="r" b="b" t="t" l="l"/>
            <a:pathLst>
              <a:path h="2461510" w="2470494">
                <a:moveTo>
                  <a:pt x="0" y="0"/>
                </a:moveTo>
                <a:lnTo>
                  <a:pt x="2470494" y="0"/>
                </a:lnTo>
                <a:lnTo>
                  <a:pt x="2470494" y="2461511"/>
                </a:lnTo>
                <a:lnTo>
                  <a:pt x="0" y="24615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2517658" y="2308423"/>
            <a:ext cx="6733022" cy="2671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780"/>
              </a:lnSpc>
            </a:pPr>
            <a:r>
              <a:rPr lang="en-US" b="true" sz="7700">
                <a:solidFill>
                  <a:srgbClr val="392C25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TEAM HEXAGON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580375" y="6792834"/>
            <a:ext cx="4678925" cy="920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559"/>
              </a:lnSpc>
            </a:pPr>
            <a:r>
              <a:rPr lang="en-US" b="true" sz="5399" spc="485">
                <a:solidFill>
                  <a:srgbClr val="392C25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SHONDHAN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6EC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78367" y="-1887222"/>
            <a:ext cx="3756733" cy="3443647"/>
            <a:chOff x="0" y="0"/>
            <a:chExt cx="6350000" cy="58207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5820791"/>
            </a:xfrm>
            <a:custGeom>
              <a:avLst/>
              <a:gdLst/>
              <a:ahLst/>
              <a:cxnLst/>
              <a:rect r="r" b="b" t="t" l="l"/>
              <a:pathLst>
                <a:path h="5820791" w="6350000">
                  <a:moveTo>
                    <a:pt x="6350000" y="5820791"/>
                  </a:moveTo>
                  <a:lnTo>
                    <a:pt x="0" y="5820791"/>
                  </a:lnTo>
                  <a:cubicBezTo>
                    <a:pt x="0" y="4716272"/>
                    <a:pt x="564388" y="3743706"/>
                    <a:pt x="1420241" y="3175000"/>
                  </a:cubicBezTo>
                  <a:lnTo>
                    <a:pt x="0" y="3175000"/>
                  </a:lnTo>
                  <a:cubicBezTo>
                    <a:pt x="0" y="1421511"/>
                    <a:pt x="1421511" y="0"/>
                    <a:pt x="3175000" y="0"/>
                  </a:cubicBezTo>
                  <a:cubicBezTo>
                    <a:pt x="4928489" y="0"/>
                    <a:pt x="6350000" y="1421511"/>
                    <a:pt x="6350000" y="3175000"/>
                  </a:cubicBezTo>
                  <a:lnTo>
                    <a:pt x="4929759" y="3175000"/>
                  </a:lnTo>
                  <a:cubicBezTo>
                    <a:pt x="5785612" y="3743706"/>
                    <a:pt x="6350000" y="4716272"/>
                    <a:pt x="6350000" y="5820791"/>
                  </a:cubicBezTo>
                  <a:close/>
                </a:path>
              </a:pathLst>
            </a:custGeom>
            <a:solidFill>
              <a:srgbClr val="94765F">
                <a:alpha val="23922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733581" y="3597714"/>
            <a:ext cx="6225325" cy="4858538"/>
            <a:chOff x="0" y="0"/>
            <a:chExt cx="754337" cy="5887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1225" y="0"/>
              <a:ext cx="691887" cy="588721"/>
            </a:xfrm>
            <a:custGeom>
              <a:avLst/>
              <a:gdLst/>
              <a:ahLst/>
              <a:cxnLst/>
              <a:rect r="r" b="b" t="t" l="l"/>
              <a:pathLst>
                <a:path h="588721" w="691887">
                  <a:moveTo>
                    <a:pt x="395551" y="0"/>
                  </a:moveTo>
                  <a:lnTo>
                    <a:pt x="93137" y="0"/>
                  </a:lnTo>
                  <a:cubicBezTo>
                    <a:pt x="64479" y="0"/>
                    <a:pt x="37590" y="13855"/>
                    <a:pt x="20957" y="37192"/>
                  </a:cubicBezTo>
                  <a:cubicBezTo>
                    <a:pt x="4324" y="60529"/>
                    <a:pt x="0" y="90467"/>
                    <a:pt x="9350" y="117556"/>
                  </a:cubicBezTo>
                  <a:lnTo>
                    <a:pt x="131400" y="471164"/>
                  </a:lnTo>
                  <a:cubicBezTo>
                    <a:pt x="155682" y="541515"/>
                    <a:pt x="221913" y="588721"/>
                    <a:pt x="296337" y="588721"/>
                  </a:cubicBezTo>
                  <a:lnTo>
                    <a:pt x="598751" y="588721"/>
                  </a:lnTo>
                  <a:cubicBezTo>
                    <a:pt x="627408" y="588721"/>
                    <a:pt x="654298" y="574865"/>
                    <a:pt x="670930" y="551529"/>
                  </a:cubicBezTo>
                  <a:cubicBezTo>
                    <a:pt x="687563" y="528192"/>
                    <a:pt x="691887" y="498254"/>
                    <a:pt x="682537" y="471164"/>
                  </a:cubicBezTo>
                  <a:lnTo>
                    <a:pt x="560488" y="117556"/>
                  </a:lnTo>
                  <a:cubicBezTo>
                    <a:pt x="536206" y="47206"/>
                    <a:pt x="469974" y="0"/>
                    <a:pt x="395551" y="0"/>
                  </a:cubicBezTo>
                  <a:close/>
                </a:path>
              </a:pathLst>
            </a:custGeom>
            <a:solidFill>
              <a:srgbClr val="5D494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01600" y="-47625"/>
              <a:ext cx="551137" cy="6363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39"/>
                </a:lnSpc>
              </a:pPr>
              <a:r>
                <a:rPr lang="en-US" b="true" sz="3099">
                  <a:solidFill>
                    <a:srgbClr val="FFFFFF"/>
                  </a:solidFill>
                  <a:latin typeface="Canva Sans 1 Bold"/>
                  <a:ea typeface="Canva Sans 1 Bold"/>
                  <a:cs typeface="Canva Sans 1 Bold"/>
                  <a:sym typeface="Canva Sans 1 Bold"/>
                </a:rPr>
                <a:t>FLEXIBILITY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455528" y="0"/>
            <a:ext cx="13180905" cy="10287000"/>
            <a:chOff x="0" y="0"/>
            <a:chExt cx="754337" cy="5887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54337" cy="588721"/>
            </a:xfrm>
            <a:custGeom>
              <a:avLst/>
              <a:gdLst/>
              <a:ahLst/>
              <a:cxnLst/>
              <a:rect r="r" b="b" t="t" l="l"/>
              <a:pathLst>
                <a:path h="588721" w="754337">
                  <a:moveTo>
                    <a:pt x="551137" y="0"/>
                  </a:moveTo>
                  <a:lnTo>
                    <a:pt x="0" y="0"/>
                  </a:lnTo>
                  <a:lnTo>
                    <a:pt x="203200" y="588721"/>
                  </a:lnTo>
                  <a:lnTo>
                    <a:pt x="754337" y="588721"/>
                  </a:lnTo>
                  <a:lnTo>
                    <a:pt x="551137" y="0"/>
                  </a:lnTo>
                  <a:close/>
                </a:path>
              </a:pathLst>
            </a:custGeom>
            <a:solidFill>
              <a:srgbClr val="5D4940">
                <a:alpha val="22745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38100"/>
              <a:ext cx="551137" cy="626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872777" y="3597714"/>
            <a:ext cx="6225325" cy="4858538"/>
            <a:chOff x="0" y="0"/>
            <a:chExt cx="754337" cy="58872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31225" y="0"/>
              <a:ext cx="691887" cy="588721"/>
            </a:xfrm>
            <a:custGeom>
              <a:avLst/>
              <a:gdLst/>
              <a:ahLst/>
              <a:cxnLst/>
              <a:rect r="r" b="b" t="t" l="l"/>
              <a:pathLst>
                <a:path h="588721" w="691887">
                  <a:moveTo>
                    <a:pt x="395551" y="0"/>
                  </a:moveTo>
                  <a:lnTo>
                    <a:pt x="93137" y="0"/>
                  </a:lnTo>
                  <a:cubicBezTo>
                    <a:pt x="64479" y="0"/>
                    <a:pt x="37590" y="13855"/>
                    <a:pt x="20957" y="37192"/>
                  </a:cubicBezTo>
                  <a:cubicBezTo>
                    <a:pt x="4324" y="60529"/>
                    <a:pt x="0" y="90467"/>
                    <a:pt x="9350" y="117556"/>
                  </a:cubicBezTo>
                  <a:lnTo>
                    <a:pt x="131400" y="471164"/>
                  </a:lnTo>
                  <a:cubicBezTo>
                    <a:pt x="155682" y="541515"/>
                    <a:pt x="221913" y="588721"/>
                    <a:pt x="296337" y="588721"/>
                  </a:cubicBezTo>
                  <a:lnTo>
                    <a:pt x="598751" y="588721"/>
                  </a:lnTo>
                  <a:cubicBezTo>
                    <a:pt x="627408" y="588721"/>
                    <a:pt x="654298" y="574865"/>
                    <a:pt x="670930" y="551529"/>
                  </a:cubicBezTo>
                  <a:cubicBezTo>
                    <a:pt x="687563" y="528192"/>
                    <a:pt x="691887" y="498254"/>
                    <a:pt x="682537" y="471164"/>
                  </a:cubicBezTo>
                  <a:lnTo>
                    <a:pt x="560488" y="117556"/>
                  </a:lnTo>
                  <a:cubicBezTo>
                    <a:pt x="536206" y="47206"/>
                    <a:pt x="469974" y="0"/>
                    <a:pt x="395551" y="0"/>
                  </a:cubicBezTo>
                  <a:close/>
                </a:path>
              </a:pathLst>
            </a:custGeom>
            <a:solidFill>
              <a:srgbClr val="5D494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57150"/>
              <a:ext cx="551137" cy="6458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9"/>
                </a:lnSpc>
              </a:pPr>
              <a:r>
                <a:rPr lang="en-US" b="true" sz="2899">
                  <a:solidFill>
                    <a:srgbClr val="FFFFFF"/>
                  </a:solidFill>
                  <a:latin typeface="Canva Sans 1 Bold"/>
                  <a:ea typeface="Canva Sans 1 Bold"/>
                  <a:cs typeface="Canva Sans 1 Bold"/>
                  <a:sym typeface="Canva Sans 1 Bold"/>
                </a:rPr>
                <a:t>User-Centric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033975" y="3597714"/>
            <a:ext cx="6225325" cy="4858538"/>
            <a:chOff x="0" y="0"/>
            <a:chExt cx="754337" cy="5887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31225" y="0"/>
              <a:ext cx="691887" cy="588721"/>
            </a:xfrm>
            <a:custGeom>
              <a:avLst/>
              <a:gdLst/>
              <a:ahLst/>
              <a:cxnLst/>
              <a:rect r="r" b="b" t="t" l="l"/>
              <a:pathLst>
                <a:path h="588721" w="691887">
                  <a:moveTo>
                    <a:pt x="395551" y="0"/>
                  </a:moveTo>
                  <a:lnTo>
                    <a:pt x="93137" y="0"/>
                  </a:lnTo>
                  <a:cubicBezTo>
                    <a:pt x="64479" y="0"/>
                    <a:pt x="37590" y="13855"/>
                    <a:pt x="20957" y="37192"/>
                  </a:cubicBezTo>
                  <a:cubicBezTo>
                    <a:pt x="4324" y="60529"/>
                    <a:pt x="0" y="90467"/>
                    <a:pt x="9350" y="117556"/>
                  </a:cubicBezTo>
                  <a:lnTo>
                    <a:pt x="131400" y="471164"/>
                  </a:lnTo>
                  <a:cubicBezTo>
                    <a:pt x="155682" y="541515"/>
                    <a:pt x="221913" y="588721"/>
                    <a:pt x="296337" y="588721"/>
                  </a:cubicBezTo>
                  <a:lnTo>
                    <a:pt x="598751" y="588721"/>
                  </a:lnTo>
                  <a:cubicBezTo>
                    <a:pt x="627408" y="588721"/>
                    <a:pt x="654298" y="574865"/>
                    <a:pt x="670930" y="551529"/>
                  </a:cubicBezTo>
                  <a:cubicBezTo>
                    <a:pt x="687563" y="528192"/>
                    <a:pt x="691887" y="498254"/>
                    <a:pt x="682537" y="471164"/>
                  </a:cubicBezTo>
                  <a:lnTo>
                    <a:pt x="560488" y="117556"/>
                  </a:lnTo>
                  <a:cubicBezTo>
                    <a:pt x="536206" y="47206"/>
                    <a:pt x="469974" y="0"/>
                    <a:pt x="395551" y="0"/>
                  </a:cubicBezTo>
                  <a:close/>
                </a:path>
              </a:pathLst>
            </a:custGeom>
            <a:solidFill>
              <a:srgbClr val="5D494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47625"/>
              <a:ext cx="551137" cy="6363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FFFFFF"/>
                  </a:solidFill>
                  <a:latin typeface="Canva Sans 1 Bold"/>
                  <a:ea typeface="Canva Sans 1 Bold"/>
                  <a:cs typeface="Canva Sans 1 Bold"/>
                  <a:sym typeface="Canva Sans 1 Bold"/>
                </a:rPr>
                <a:t>CONTINUOUS </a:t>
              </a:r>
            </a:p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Canva Sans 1 Bold"/>
                  <a:ea typeface="Canva Sans 1 Bold"/>
                  <a:cs typeface="Canva Sans 1 Bold"/>
                  <a:sym typeface="Canva Sans 1 Bold"/>
                </a:rPr>
                <a:t>DEVELOPEMENT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28700" y="1419665"/>
            <a:ext cx="8115300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99"/>
              </a:lnSpc>
            </a:pPr>
            <a:r>
              <a:rPr lang="en-US" sz="9999" spc="-479" b="true">
                <a:solidFill>
                  <a:srgbClr val="4F372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WHY AGILE??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173651" y="265434"/>
            <a:ext cx="1648342" cy="763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5"/>
              </a:lnSpc>
              <a:spcBef>
                <a:spcPct val="0"/>
              </a:spcBef>
            </a:pPr>
            <a:r>
              <a:rPr lang="en-US" sz="4261">
                <a:solidFill>
                  <a:srgbClr val="5D4940"/>
                </a:solidFill>
                <a:latin typeface="Poppins Light"/>
                <a:ea typeface="Poppins Light"/>
                <a:cs typeface="Poppins Light"/>
                <a:sym typeface="Poppins Light"/>
              </a:rPr>
              <a:t>09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E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302325">
            <a:off x="962007" y="9128126"/>
            <a:ext cx="8246293" cy="281312"/>
          </a:xfrm>
          <a:custGeom>
            <a:avLst/>
            <a:gdLst/>
            <a:ahLst/>
            <a:cxnLst/>
            <a:rect r="r" b="b" t="t" l="l"/>
            <a:pathLst>
              <a:path h="281312" w="8246293">
                <a:moveTo>
                  <a:pt x="0" y="0"/>
                </a:moveTo>
                <a:lnTo>
                  <a:pt x="8246292" y="0"/>
                </a:lnTo>
                <a:lnTo>
                  <a:pt x="8246292" y="281312"/>
                </a:lnTo>
                <a:lnTo>
                  <a:pt x="0" y="281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25434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751070" y="4056390"/>
            <a:ext cx="11482569" cy="8611926"/>
            <a:chOff x="0" y="0"/>
            <a:chExt cx="812800" cy="609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D494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859439" y="5309887"/>
            <a:ext cx="8246293" cy="281312"/>
          </a:xfrm>
          <a:custGeom>
            <a:avLst/>
            <a:gdLst/>
            <a:ahLst/>
            <a:cxnLst/>
            <a:rect r="r" b="b" t="t" l="l"/>
            <a:pathLst>
              <a:path h="281312" w="8246293">
                <a:moveTo>
                  <a:pt x="0" y="0"/>
                </a:moveTo>
                <a:lnTo>
                  <a:pt x="8246293" y="0"/>
                </a:lnTo>
                <a:lnTo>
                  <a:pt x="8246293" y="281312"/>
                </a:lnTo>
                <a:lnTo>
                  <a:pt x="0" y="281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25434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302325">
            <a:off x="4586007" y="1375768"/>
            <a:ext cx="8246293" cy="281312"/>
          </a:xfrm>
          <a:custGeom>
            <a:avLst/>
            <a:gdLst/>
            <a:ahLst/>
            <a:cxnLst/>
            <a:rect r="r" b="b" t="t" l="l"/>
            <a:pathLst>
              <a:path h="281312" w="8246293">
                <a:moveTo>
                  <a:pt x="0" y="0"/>
                </a:moveTo>
                <a:lnTo>
                  <a:pt x="8246293" y="0"/>
                </a:lnTo>
                <a:lnTo>
                  <a:pt x="8246293" y="281312"/>
                </a:lnTo>
                <a:lnTo>
                  <a:pt x="0" y="281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25434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1803630" y="-3277263"/>
            <a:ext cx="11452186" cy="8227242"/>
            <a:chOff x="0" y="0"/>
            <a:chExt cx="848553" cy="609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48553" cy="609600"/>
            </a:xfrm>
            <a:custGeom>
              <a:avLst/>
              <a:gdLst/>
              <a:ahLst/>
              <a:cxnLst/>
              <a:rect r="r" b="b" t="t" l="l"/>
              <a:pathLst>
                <a:path h="609600" w="848553">
                  <a:moveTo>
                    <a:pt x="203200" y="0"/>
                  </a:moveTo>
                  <a:lnTo>
                    <a:pt x="848553" y="0"/>
                  </a:lnTo>
                  <a:lnTo>
                    <a:pt x="645353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92C2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57150"/>
              <a:ext cx="645353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4548408" y="-1018460"/>
            <a:ext cx="2569924" cy="2280223"/>
          </a:xfrm>
          <a:custGeom>
            <a:avLst/>
            <a:gdLst/>
            <a:ahLst/>
            <a:cxnLst/>
            <a:rect r="r" b="b" t="t" l="l"/>
            <a:pathLst>
              <a:path h="2280223" w="2569924">
                <a:moveTo>
                  <a:pt x="0" y="0"/>
                </a:moveTo>
                <a:lnTo>
                  <a:pt x="2569924" y="0"/>
                </a:lnTo>
                <a:lnTo>
                  <a:pt x="2569924" y="2280223"/>
                </a:lnTo>
                <a:lnTo>
                  <a:pt x="0" y="22802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7999087" y="2633776"/>
            <a:ext cx="1649469" cy="1643025"/>
            <a:chOff x="0" y="0"/>
            <a:chExt cx="6502400" cy="6477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95" t="0" r="-95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946D4A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7999087" y="4949979"/>
            <a:ext cx="1649469" cy="1643025"/>
            <a:chOff x="0" y="0"/>
            <a:chExt cx="6502400" cy="6477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-5768" r="223" b="-5768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946D4A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7999087" y="7555687"/>
            <a:ext cx="1649469" cy="1643025"/>
            <a:chOff x="0" y="0"/>
            <a:chExt cx="6502400" cy="6477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713" t="0" r="-1713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946D4A"/>
            </a:solid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1028700" y="1028700"/>
            <a:ext cx="1591224" cy="487724"/>
          </a:xfrm>
          <a:custGeom>
            <a:avLst/>
            <a:gdLst/>
            <a:ahLst/>
            <a:cxnLst/>
            <a:rect r="r" b="b" t="t" l="l"/>
            <a:pathLst>
              <a:path h="487724" w="1591224">
                <a:moveTo>
                  <a:pt x="0" y="0"/>
                </a:moveTo>
                <a:lnTo>
                  <a:pt x="1591224" y="0"/>
                </a:lnTo>
                <a:lnTo>
                  <a:pt x="1591224" y="487724"/>
                </a:lnTo>
                <a:lnTo>
                  <a:pt x="0" y="4877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780282" y="2411750"/>
            <a:ext cx="2087077" cy="2087077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8255393" y="768372"/>
            <a:ext cx="6733022" cy="90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420"/>
              </a:lnSpc>
            </a:pPr>
            <a:r>
              <a:rPr lang="en-US" b="true" sz="5300">
                <a:solidFill>
                  <a:srgbClr val="392C25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IMPACT ANALYSIS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3553535" y="4318439"/>
            <a:ext cx="3705765" cy="407670"/>
            <a:chOff x="0" y="0"/>
            <a:chExt cx="4941020" cy="543561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-76200"/>
              <a:ext cx="4377148" cy="619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779"/>
                </a:lnSpc>
              </a:pPr>
              <a:r>
                <a:rPr lang="en-US" b="true" sz="2699" spc="242">
                  <a:solidFill>
                    <a:srgbClr val="392C25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Environmental 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4565105" y="-76200"/>
              <a:ext cx="375915" cy="619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779"/>
                </a:lnSpc>
              </a:pPr>
              <a:r>
                <a:rPr lang="en-US" b="true" sz="2699" spc="242">
                  <a:solidFill>
                    <a:srgbClr val="392C25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-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3553535" y="7177993"/>
            <a:ext cx="3705765" cy="407670"/>
            <a:chOff x="0" y="0"/>
            <a:chExt cx="4941020" cy="543561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0" y="-76200"/>
              <a:ext cx="4377148" cy="619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779"/>
                </a:lnSpc>
              </a:pPr>
              <a:r>
                <a:rPr lang="en-US" b="true" sz="2699" spc="242">
                  <a:solidFill>
                    <a:srgbClr val="392C25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Financial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4565105" y="-76200"/>
              <a:ext cx="375915" cy="619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779"/>
                </a:lnSpc>
              </a:pPr>
              <a:r>
                <a:rPr lang="en-US" b="true" sz="2699" spc="242">
                  <a:solidFill>
                    <a:srgbClr val="392C25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-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1083516" y="1806770"/>
            <a:ext cx="6175784" cy="2685532"/>
            <a:chOff x="0" y="0"/>
            <a:chExt cx="8234379" cy="3580709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1202548" y="-76200"/>
              <a:ext cx="6280002" cy="619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779"/>
                </a:lnSpc>
              </a:pPr>
              <a:r>
                <a:rPr lang="en-US" b="true" sz="2699" spc="242">
                  <a:solidFill>
                    <a:srgbClr val="392C25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Business :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7670507" y="-76200"/>
              <a:ext cx="375915" cy="619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779"/>
                </a:lnSpc>
              </a:pPr>
              <a:r>
                <a:rPr lang="en-US" b="true" sz="2699" spc="242">
                  <a:solidFill>
                    <a:srgbClr val="392C25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-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0" y="214630"/>
              <a:ext cx="8234379" cy="33660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63"/>
                </a:lnSpc>
              </a:pPr>
            </a:p>
            <a:p>
              <a:pPr algn="just" marL="441603" indent="-220802" lvl="1">
                <a:lnSpc>
                  <a:spcPts val="2863"/>
                </a:lnSpc>
                <a:buFont typeface="Arial"/>
                <a:buChar char="•"/>
              </a:pPr>
              <a:r>
                <a:rPr lang="en-US" b="true" sz="2045" spc="184">
                  <a:solidFill>
                    <a:srgbClr val="392C25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Liabilities</a:t>
              </a:r>
              <a:r>
                <a:rPr lang="en-US" sz="2045" spc="184">
                  <a:solidFill>
                    <a:srgbClr val="392C25"/>
                  </a:solidFill>
                  <a:latin typeface="Poppins"/>
                  <a:ea typeface="Poppins"/>
                  <a:cs typeface="Poppins"/>
                  <a:sym typeface="Poppins"/>
                </a:rPr>
                <a:t>: High initial development costs and competitive market.</a:t>
              </a:r>
            </a:p>
            <a:p>
              <a:pPr algn="just" marL="441603" indent="-220802" lvl="1">
                <a:lnSpc>
                  <a:spcPts val="2863"/>
                </a:lnSpc>
                <a:buFont typeface="Arial"/>
                <a:buChar char="•"/>
              </a:pPr>
              <a:r>
                <a:rPr lang="en-US" b="true" sz="2045" spc="184">
                  <a:solidFill>
                    <a:srgbClr val="392C25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Benefits</a:t>
              </a:r>
              <a:r>
                <a:rPr lang="en-US" sz="2045" spc="184">
                  <a:solidFill>
                    <a:srgbClr val="392C25"/>
                  </a:solidFill>
                  <a:latin typeface="Poppins"/>
                  <a:ea typeface="Poppins"/>
                  <a:cs typeface="Poppins"/>
                  <a:sym typeface="Poppins"/>
                </a:rPr>
                <a:t>: Unique AR feature provides a competitive edge and attracts tech-savvy customers.</a:t>
              </a:r>
            </a:p>
            <a:p>
              <a:pPr algn="just">
                <a:lnSpc>
                  <a:spcPts val="2863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1154000" y="4730740"/>
            <a:ext cx="6105300" cy="2380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81218" indent="-240609" lvl="1">
              <a:lnSpc>
                <a:spcPts val="3120"/>
              </a:lnSpc>
              <a:buFont typeface="Arial"/>
              <a:buChar char="•"/>
            </a:pPr>
            <a:r>
              <a:rPr lang="en-US" b="true" sz="2228" spc="200">
                <a:solidFill>
                  <a:srgbClr val="392C25"/>
                </a:solidFill>
                <a:latin typeface="Poppins Bold"/>
                <a:ea typeface="Poppins Bold"/>
                <a:cs typeface="Poppins Bold"/>
                <a:sym typeface="Poppins Bold"/>
              </a:rPr>
              <a:t>Liabilities</a:t>
            </a:r>
            <a:r>
              <a:rPr lang="en-US" sz="2228" spc="200">
                <a:solidFill>
                  <a:srgbClr val="392C25"/>
                </a:solidFill>
                <a:latin typeface="Poppins"/>
                <a:ea typeface="Poppins"/>
                <a:cs typeface="Poppins"/>
                <a:sym typeface="Poppins"/>
              </a:rPr>
              <a:t>: Potential energy use from mobile device AR functionalities.</a:t>
            </a:r>
          </a:p>
          <a:p>
            <a:pPr algn="just" marL="481218" indent="-240609" lvl="1">
              <a:lnSpc>
                <a:spcPts val="3120"/>
              </a:lnSpc>
              <a:buFont typeface="Arial"/>
              <a:buChar char="•"/>
            </a:pPr>
            <a:r>
              <a:rPr lang="en-US" b="true" sz="2228" spc="200">
                <a:solidFill>
                  <a:srgbClr val="392C25"/>
                </a:solidFill>
                <a:latin typeface="Poppins Bold"/>
                <a:ea typeface="Poppins Bold"/>
                <a:cs typeface="Poppins Bold"/>
                <a:sym typeface="Poppins Bold"/>
              </a:rPr>
              <a:t>Benefits</a:t>
            </a:r>
            <a:r>
              <a:rPr lang="en-US" sz="2228" spc="200">
                <a:solidFill>
                  <a:srgbClr val="392C25"/>
                </a:solidFill>
                <a:latin typeface="Poppins"/>
                <a:ea typeface="Poppins"/>
                <a:cs typeface="Poppins"/>
                <a:sym typeface="Poppins"/>
              </a:rPr>
              <a:t>: Reduces the need for physical visits to properties, cutting down on emissions.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154000" y="7498537"/>
            <a:ext cx="6105300" cy="2639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61318" indent="-230659" lvl="1">
              <a:lnSpc>
                <a:spcPts val="2991"/>
              </a:lnSpc>
              <a:buFont typeface="Arial"/>
              <a:buChar char="•"/>
            </a:pPr>
            <a:r>
              <a:rPr lang="en-US" b="true" sz="2136" spc="192">
                <a:solidFill>
                  <a:srgbClr val="392C25"/>
                </a:solidFill>
                <a:latin typeface="Poppins Bold"/>
                <a:ea typeface="Poppins Bold"/>
                <a:cs typeface="Poppins Bold"/>
                <a:sym typeface="Poppins Bold"/>
              </a:rPr>
              <a:t>Liabilities</a:t>
            </a:r>
            <a:r>
              <a:rPr lang="en-US" sz="2136" spc="192">
                <a:solidFill>
                  <a:srgbClr val="392C25"/>
                </a:solidFill>
                <a:latin typeface="Poppins"/>
                <a:ea typeface="Poppins"/>
                <a:cs typeface="Poppins"/>
                <a:sym typeface="Poppins"/>
              </a:rPr>
              <a:t>: Initial funding required for AR development and data management.</a:t>
            </a:r>
          </a:p>
          <a:p>
            <a:pPr algn="just" marL="461318" indent="-230659" lvl="1">
              <a:lnSpc>
                <a:spcPts val="2991"/>
              </a:lnSpc>
              <a:buFont typeface="Arial"/>
              <a:buChar char="•"/>
            </a:pPr>
            <a:r>
              <a:rPr lang="en-US" b="true" sz="2136" spc="192">
                <a:solidFill>
                  <a:srgbClr val="392C25"/>
                </a:solidFill>
                <a:latin typeface="Poppins Bold"/>
                <a:ea typeface="Poppins Bold"/>
                <a:cs typeface="Poppins Bold"/>
                <a:sym typeface="Poppins Bold"/>
              </a:rPr>
              <a:t>Benefits</a:t>
            </a:r>
            <a:r>
              <a:rPr lang="en-US" sz="2136" spc="192">
                <a:solidFill>
                  <a:srgbClr val="392C25"/>
                </a:solidFill>
                <a:latin typeface="Poppins"/>
                <a:ea typeface="Poppins"/>
                <a:cs typeface="Poppins"/>
                <a:sym typeface="Poppins"/>
              </a:rPr>
              <a:t>: Long-term revenue from property listing subscriptions and premium features.</a:t>
            </a:r>
          </a:p>
          <a:p>
            <a:pPr algn="just">
              <a:lnSpc>
                <a:spcPts val="2991"/>
              </a:lnSpc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-307773" y="3312414"/>
            <a:ext cx="7694627" cy="1342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7900" b="true">
                <a:solidFill>
                  <a:srgbClr val="FFFFFF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Perspectives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6639658" y="109882"/>
            <a:ext cx="1648342" cy="763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5"/>
              </a:lnSpc>
              <a:spcBef>
                <a:spcPct val="0"/>
              </a:spcBef>
            </a:pPr>
            <a:r>
              <a:rPr lang="en-US" sz="4261">
                <a:solidFill>
                  <a:srgbClr val="5D4940"/>
                </a:solidFill>
                <a:latin typeface="Poppins Light"/>
                <a:ea typeface="Poppins Light"/>
                <a:cs typeface="Poppins Light"/>
                <a:sym typeface="Poppins Light"/>
              </a:rPr>
              <a:t>10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E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302325">
            <a:off x="962007" y="9128126"/>
            <a:ext cx="8246293" cy="281312"/>
          </a:xfrm>
          <a:custGeom>
            <a:avLst/>
            <a:gdLst/>
            <a:ahLst/>
            <a:cxnLst/>
            <a:rect r="r" b="b" t="t" l="l"/>
            <a:pathLst>
              <a:path h="281312" w="8246293">
                <a:moveTo>
                  <a:pt x="0" y="0"/>
                </a:moveTo>
                <a:lnTo>
                  <a:pt x="8246292" y="0"/>
                </a:lnTo>
                <a:lnTo>
                  <a:pt x="8246292" y="281312"/>
                </a:lnTo>
                <a:lnTo>
                  <a:pt x="0" y="281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25434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751070" y="4056390"/>
            <a:ext cx="11482569" cy="8611926"/>
            <a:chOff x="0" y="0"/>
            <a:chExt cx="812800" cy="609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D494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859439" y="5309887"/>
            <a:ext cx="8246293" cy="281312"/>
          </a:xfrm>
          <a:custGeom>
            <a:avLst/>
            <a:gdLst/>
            <a:ahLst/>
            <a:cxnLst/>
            <a:rect r="r" b="b" t="t" l="l"/>
            <a:pathLst>
              <a:path h="281312" w="8246293">
                <a:moveTo>
                  <a:pt x="0" y="0"/>
                </a:moveTo>
                <a:lnTo>
                  <a:pt x="8246293" y="0"/>
                </a:lnTo>
                <a:lnTo>
                  <a:pt x="8246293" y="281312"/>
                </a:lnTo>
                <a:lnTo>
                  <a:pt x="0" y="281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25434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302325">
            <a:off x="4586007" y="1375768"/>
            <a:ext cx="8246293" cy="281312"/>
          </a:xfrm>
          <a:custGeom>
            <a:avLst/>
            <a:gdLst/>
            <a:ahLst/>
            <a:cxnLst/>
            <a:rect r="r" b="b" t="t" l="l"/>
            <a:pathLst>
              <a:path h="281312" w="8246293">
                <a:moveTo>
                  <a:pt x="0" y="0"/>
                </a:moveTo>
                <a:lnTo>
                  <a:pt x="8246293" y="0"/>
                </a:lnTo>
                <a:lnTo>
                  <a:pt x="8246293" y="281312"/>
                </a:lnTo>
                <a:lnTo>
                  <a:pt x="0" y="281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25434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1803630" y="-3277263"/>
            <a:ext cx="11452186" cy="8227242"/>
            <a:chOff x="0" y="0"/>
            <a:chExt cx="848553" cy="609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48553" cy="609600"/>
            </a:xfrm>
            <a:custGeom>
              <a:avLst/>
              <a:gdLst/>
              <a:ahLst/>
              <a:cxnLst/>
              <a:rect r="r" b="b" t="t" l="l"/>
              <a:pathLst>
                <a:path h="609600" w="848553">
                  <a:moveTo>
                    <a:pt x="203200" y="0"/>
                  </a:moveTo>
                  <a:lnTo>
                    <a:pt x="848553" y="0"/>
                  </a:lnTo>
                  <a:lnTo>
                    <a:pt x="645353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92C2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57150"/>
              <a:ext cx="645353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4548408" y="-1018460"/>
            <a:ext cx="2569924" cy="2280223"/>
          </a:xfrm>
          <a:custGeom>
            <a:avLst/>
            <a:gdLst/>
            <a:ahLst/>
            <a:cxnLst/>
            <a:rect r="r" b="b" t="t" l="l"/>
            <a:pathLst>
              <a:path h="2280223" w="2569924">
                <a:moveTo>
                  <a:pt x="0" y="0"/>
                </a:moveTo>
                <a:lnTo>
                  <a:pt x="2569924" y="0"/>
                </a:lnTo>
                <a:lnTo>
                  <a:pt x="2569924" y="2280223"/>
                </a:lnTo>
                <a:lnTo>
                  <a:pt x="0" y="22802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8118015" y="3234877"/>
            <a:ext cx="1649469" cy="1643025"/>
            <a:chOff x="0" y="0"/>
            <a:chExt cx="6502400" cy="6477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3769" r="223" b="-3769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946D4A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8118015" y="6857522"/>
            <a:ext cx="1649469" cy="1643025"/>
            <a:chOff x="0" y="0"/>
            <a:chExt cx="6502400" cy="6477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-3394" r="-105867" b="-3394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946D4A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028700" y="1028700"/>
            <a:ext cx="1591224" cy="487724"/>
          </a:xfrm>
          <a:custGeom>
            <a:avLst/>
            <a:gdLst/>
            <a:ahLst/>
            <a:cxnLst/>
            <a:rect r="r" b="b" t="t" l="l"/>
            <a:pathLst>
              <a:path h="487724" w="1591224">
                <a:moveTo>
                  <a:pt x="0" y="0"/>
                </a:moveTo>
                <a:lnTo>
                  <a:pt x="1591224" y="0"/>
                </a:lnTo>
                <a:lnTo>
                  <a:pt x="1591224" y="487724"/>
                </a:lnTo>
                <a:lnTo>
                  <a:pt x="0" y="487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8255393" y="768372"/>
            <a:ext cx="6733022" cy="90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420"/>
              </a:lnSpc>
            </a:pPr>
            <a:r>
              <a:rPr lang="en-US" b="true" sz="5300">
                <a:solidFill>
                  <a:srgbClr val="392C25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IMPACT ANALYSIS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3342083" y="5713431"/>
            <a:ext cx="3705765" cy="407670"/>
            <a:chOff x="0" y="0"/>
            <a:chExt cx="4941020" cy="543561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76200"/>
              <a:ext cx="4377148" cy="619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779"/>
                </a:lnSpc>
              </a:pPr>
              <a:r>
                <a:rPr lang="en-US" b="true" sz="2699" spc="242">
                  <a:solidFill>
                    <a:srgbClr val="392C25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END-USER  : 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4565105" y="-76200"/>
              <a:ext cx="375915" cy="619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779"/>
                </a:lnSpc>
              </a:pPr>
              <a:r>
                <a:rPr lang="en-US" b="true" sz="2699" spc="242">
                  <a:solidFill>
                    <a:srgbClr val="392C25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-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2055911" y="2090576"/>
            <a:ext cx="4710001" cy="48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79"/>
              </a:lnSpc>
            </a:pPr>
            <a:r>
              <a:rPr lang="en-US" b="true" sz="2699" spc="242">
                <a:solidFill>
                  <a:srgbClr val="392C25"/>
                </a:solidFill>
                <a:latin typeface="Poppins Bold"/>
                <a:ea typeface="Poppins Bold"/>
                <a:cs typeface="Poppins Bold"/>
                <a:sym typeface="Poppins Bold"/>
              </a:rPr>
              <a:t>Legal :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906880" y="2090576"/>
            <a:ext cx="281936" cy="48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79"/>
              </a:lnSpc>
            </a:pPr>
            <a:r>
              <a:rPr lang="en-US" b="true" sz="2699" spc="242">
                <a:solidFill>
                  <a:srgbClr val="392C25"/>
                </a:solidFill>
                <a:latin typeface="Poppins Bold"/>
                <a:ea typeface="Poppins Bold"/>
                <a:cs typeface="Poppins Bold"/>
                <a:sym typeface="Poppins Bold"/>
              </a:rPr>
              <a:t>-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154000" y="2303936"/>
            <a:ext cx="6034816" cy="350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82"/>
              </a:lnSpc>
            </a:pPr>
          </a:p>
          <a:p>
            <a:pPr algn="just" marL="537006" indent="-268503" lvl="1">
              <a:lnSpc>
                <a:spcPts val="3482"/>
              </a:lnSpc>
              <a:buFont typeface="Arial"/>
              <a:buChar char="•"/>
            </a:pPr>
            <a:r>
              <a:rPr lang="en-US" b="true" sz="2487" spc="223">
                <a:solidFill>
                  <a:srgbClr val="392C25"/>
                </a:solidFill>
                <a:latin typeface="Poppins Bold"/>
                <a:ea typeface="Poppins Bold"/>
                <a:cs typeface="Poppins Bold"/>
                <a:sym typeface="Poppins Bold"/>
              </a:rPr>
              <a:t>Liabilities</a:t>
            </a:r>
            <a:r>
              <a:rPr lang="en-US" sz="2487" spc="223">
                <a:solidFill>
                  <a:srgbClr val="392C25"/>
                </a:solidFill>
                <a:latin typeface="Poppins"/>
                <a:ea typeface="Poppins"/>
                <a:cs typeface="Poppins"/>
                <a:sym typeface="Poppins"/>
              </a:rPr>
              <a:t>: Ensuring compliance with data privacy laws.</a:t>
            </a:r>
          </a:p>
          <a:p>
            <a:pPr algn="just" marL="537006" indent="-268503" lvl="1">
              <a:lnSpc>
                <a:spcPts val="3482"/>
              </a:lnSpc>
              <a:buFont typeface="Arial"/>
              <a:buChar char="•"/>
            </a:pPr>
            <a:r>
              <a:rPr lang="en-US" b="true" sz="2487" spc="223">
                <a:solidFill>
                  <a:srgbClr val="392C25"/>
                </a:solidFill>
                <a:latin typeface="Poppins Bold"/>
                <a:ea typeface="Poppins Bold"/>
                <a:cs typeface="Poppins Bold"/>
                <a:sym typeface="Poppins Bold"/>
              </a:rPr>
              <a:t>Benefits</a:t>
            </a:r>
            <a:r>
              <a:rPr lang="en-US" sz="2487" spc="223">
                <a:solidFill>
                  <a:srgbClr val="392C25"/>
                </a:solidFill>
                <a:latin typeface="Poppins"/>
                <a:ea typeface="Poppins"/>
                <a:cs typeface="Poppins"/>
                <a:sym typeface="Poppins"/>
              </a:rPr>
              <a:t>: A legally compliant platform builds trust with users and property owners.</a:t>
            </a:r>
          </a:p>
          <a:p>
            <a:pPr algn="just">
              <a:lnSpc>
                <a:spcPts val="3482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1154000" y="6219998"/>
            <a:ext cx="6105300" cy="3145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5987" indent="-272993" lvl="1">
              <a:lnSpc>
                <a:spcPts val="3540"/>
              </a:lnSpc>
              <a:buFont typeface="Arial"/>
              <a:buChar char="•"/>
            </a:pPr>
            <a:r>
              <a:rPr lang="en-US" b="true" sz="2528" spc="227">
                <a:solidFill>
                  <a:srgbClr val="392C25"/>
                </a:solidFill>
                <a:latin typeface="Poppins Bold"/>
                <a:ea typeface="Poppins Bold"/>
                <a:cs typeface="Poppins Bold"/>
                <a:sym typeface="Poppins Bold"/>
              </a:rPr>
              <a:t>Liabilities: </a:t>
            </a:r>
            <a:r>
              <a:rPr lang="en-US" sz="2528" spc="227">
                <a:solidFill>
                  <a:srgbClr val="392C25"/>
                </a:solidFill>
                <a:latin typeface="Poppins"/>
                <a:ea typeface="Poppins"/>
                <a:cs typeface="Poppins"/>
                <a:sym typeface="Poppins"/>
              </a:rPr>
              <a:t>Inaccurate or delayed AR data could frustrate users.</a:t>
            </a:r>
          </a:p>
          <a:p>
            <a:pPr algn="just" marL="545987" indent="-272993" lvl="1">
              <a:lnSpc>
                <a:spcPts val="3540"/>
              </a:lnSpc>
              <a:buFont typeface="Arial"/>
              <a:buChar char="•"/>
            </a:pPr>
            <a:r>
              <a:rPr lang="en-US" b="true" sz="2528" spc="227">
                <a:solidFill>
                  <a:srgbClr val="392C25"/>
                </a:solidFill>
                <a:latin typeface="Poppins Bold"/>
                <a:ea typeface="Poppins Bold"/>
                <a:cs typeface="Poppins Bold"/>
                <a:sym typeface="Poppins Bold"/>
              </a:rPr>
              <a:t>Benefits: </a:t>
            </a:r>
            <a:r>
              <a:rPr lang="en-US" sz="2528" spc="227">
                <a:solidFill>
                  <a:srgbClr val="392C25"/>
                </a:solidFill>
                <a:latin typeface="Poppins"/>
                <a:ea typeface="Poppins"/>
                <a:cs typeface="Poppins"/>
                <a:sym typeface="Poppins"/>
              </a:rPr>
              <a:t>Enhanced user experience with real-time property information and AR exploration.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-413287" y="3092002"/>
            <a:ext cx="7694627" cy="1342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7900" b="true">
                <a:solidFill>
                  <a:srgbClr val="FFFFFF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Perspectives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6765912" y="265434"/>
            <a:ext cx="1648342" cy="763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5"/>
              </a:lnSpc>
              <a:spcBef>
                <a:spcPct val="0"/>
              </a:spcBef>
            </a:pPr>
            <a:r>
              <a:rPr lang="en-US" sz="4261">
                <a:solidFill>
                  <a:srgbClr val="5D4940"/>
                </a:solidFill>
                <a:latin typeface="Poppins Light"/>
                <a:ea typeface="Poppins Light"/>
                <a:cs typeface="Poppins Light"/>
                <a:sym typeface="Poppins Light"/>
              </a:rPr>
              <a:t>11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E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497674">
            <a:off x="9164963" y="540976"/>
            <a:ext cx="8246293" cy="281312"/>
          </a:xfrm>
          <a:custGeom>
            <a:avLst/>
            <a:gdLst/>
            <a:ahLst/>
            <a:cxnLst/>
            <a:rect r="r" b="b" t="t" l="l"/>
            <a:pathLst>
              <a:path h="281312" w="8246293">
                <a:moveTo>
                  <a:pt x="0" y="0"/>
                </a:moveTo>
                <a:lnTo>
                  <a:pt x="8246293" y="0"/>
                </a:lnTo>
                <a:lnTo>
                  <a:pt x="8246293" y="281312"/>
                </a:lnTo>
                <a:lnTo>
                  <a:pt x="0" y="281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25434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1641764" y="-2717902"/>
            <a:ext cx="11482569" cy="8611926"/>
            <a:chOff x="0" y="0"/>
            <a:chExt cx="812800" cy="609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4424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0800000">
            <a:off x="10986409" y="4359215"/>
            <a:ext cx="8246293" cy="281312"/>
          </a:xfrm>
          <a:custGeom>
            <a:avLst/>
            <a:gdLst/>
            <a:ahLst/>
            <a:cxnLst/>
            <a:rect r="r" b="b" t="t" l="l"/>
            <a:pathLst>
              <a:path h="281312" w="8246293">
                <a:moveTo>
                  <a:pt x="0" y="0"/>
                </a:moveTo>
                <a:lnTo>
                  <a:pt x="8246293" y="0"/>
                </a:lnTo>
                <a:lnTo>
                  <a:pt x="8246293" y="281312"/>
                </a:lnTo>
                <a:lnTo>
                  <a:pt x="0" y="281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25434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497674">
            <a:off x="5540962" y="8293334"/>
            <a:ext cx="8246293" cy="281312"/>
          </a:xfrm>
          <a:custGeom>
            <a:avLst/>
            <a:gdLst/>
            <a:ahLst/>
            <a:cxnLst/>
            <a:rect r="r" b="b" t="t" l="l"/>
            <a:pathLst>
              <a:path h="281312" w="8246293">
                <a:moveTo>
                  <a:pt x="0" y="0"/>
                </a:moveTo>
                <a:lnTo>
                  <a:pt x="8246293" y="0"/>
                </a:lnTo>
                <a:lnTo>
                  <a:pt x="8246293" y="281312"/>
                </a:lnTo>
                <a:lnTo>
                  <a:pt x="0" y="281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25434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10800000">
            <a:off x="8189233" y="4615751"/>
            <a:ext cx="11987660" cy="8611926"/>
            <a:chOff x="0" y="0"/>
            <a:chExt cx="848553" cy="609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48553" cy="609600"/>
            </a:xfrm>
            <a:custGeom>
              <a:avLst/>
              <a:gdLst/>
              <a:ahLst/>
              <a:cxnLst/>
              <a:rect r="r" b="b" t="t" l="l"/>
              <a:pathLst>
                <a:path h="609600" w="848553">
                  <a:moveTo>
                    <a:pt x="203200" y="0"/>
                  </a:moveTo>
                  <a:lnTo>
                    <a:pt x="848553" y="0"/>
                  </a:lnTo>
                  <a:lnTo>
                    <a:pt x="645353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93B3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57150"/>
              <a:ext cx="645353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668076" y="784838"/>
            <a:ext cx="1591224" cy="487724"/>
          </a:xfrm>
          <a:custGeom>
            <a:avLst/>
            <a:gdLst/>
            <a:ahLst/>
            <a:cxnLst/>
            <a:rect r="r" b="b" t="t" l="l"/>
            <a:pathLst>
              <a:path h="487724" w="1591224">
                <a:moveTo>
                  <a:pt x="0" y="0"/>
                </a:moveTo>
                <a:lnTo>
                  <a:pt x="1591224" y="0"/>
                </a:lnTo>
                <a:lnTo>
                  <a:pt x="1591224" y="487724"/>
                </a:lnTo>
                <a:lnTo>
                  <a:pt x="0" y="4877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5311164" y="7696204"/>
            <a:ext cx="1948136" cy="2173377"/>
          </a:xfrm>
          <a:custGeom>
            <a:avLst/>
            <a:gdLst/>
            <a:ahLst/>
            <a:cxnLst/>
            <a:rect r="r" b="b" t="t" l="l"/>
            <a:pathLst>
              <a:path h="2173377" w="1948136">
                <a:moveTo>
                  <a:pt x="0" y="2173377"/>
                </a:moveTo>
                <a:lnTo>
                  <a:pt x="1948136" y="2173377"/>
                </a:lnTo>
                <a:lnTo>
                  <a:pt x="1948136" y="0"/>
                </a:lnTo>
                <a:lnTo>
                  <a:pt x="0" y="0"/>
                </a:lnTo>
                <a:lnTo>
                  <a:pt x="0" y="217337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75941" y="923925"/>
            <a:ext cx="8368059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b="true" sz="5600">
                <a:solidFill>
                  <a:srgbClr val="392C25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CHALLENGES </a:t>
            </a:r>
          </a:p>
        </p:txBody>
      </p:sp>
      <p:sp>
        <p:nvSpPr>
          <p:cNvPr name="Freeform 14" id="14"/>
          <p:cNvSpPr/>
          <p:nvPr/>
        </p:nvSpPr>
        <p:spPr>
          <a:xfrm flipH="false" flipV="true" rot="0">
            <a:off x="15311164" y="2185838"/>
            <a:ext cx="1948136" cy="2173377"/>
          </a:xfrm>
          <a:custGeom>
            <a:avLst/>
            <a:gdLst/>
            <a:ahLst/>
            <a:cxnLst/>
            <a:rect r="r" b="b" t="t" l="l"/>
            <a:pathLst>
              <a:path h="2173377" w="1948136">
                <a:moveTo>
                  <a:pt x="0" y="2173377"/>
                </a:moveTo>
                <a:lnTo>
                  <a:pt x="1948136" y="2173377"/>
                </a:lnTo>
                <a:lnTo>
                  <a:pt x="1948136" y="0"/>
                </a:lnTo>
                <a:lnTo>
                  <a:pt x="0" y="0"/>
                </a:lnTo>
                <a:lnTo>
                  <a:pt x="0" y="217337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99513" y="2306274"/>
            <a:ext cx="8544487" cy="847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b="true" sz="3999">
                <a:solidFill>
                  <a:srgbClr val="392C25"/>
                </a:solidFill>
                <a:latin typeface="Poppins Bold"/>
                <a:ea typeface="Poppins Bold"/>
                <a:cs typeface="Poppins Bold"/>
                <a:sym typeface="Poppins Bold"/>
              </a:rPr>
              <a:t>User Adoption</a:t>
            </a:r>
            <a:r>
              <a:rPr lang="en-US" sz="3999">
                <a:solidFill>
                  <a:srgbClr val="392C25"/>
                </a:solidFill>
                <a:latin typeface="Poppins Light"/>
                <a:ea typeface="Poppins Light"/>
                <a:cs typeface="Poppins Light"/>
                <a:sym typeface="Poppins Light"/>
              </a:rPr>
              <a:t>: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392C25"/>
                </a:solidFill>
                <a:latin typeface="Poppins Light"/>
                <a:ea typeface="Poppins Light"/>
                <a:cs typeface="Poppins Light"/>
                <a:sym typeface="Poppins Light"/>
              </a:rPr>
              <a:t> Encouraging both property owners and renters to adopt the platform.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b="true" sz="3999">
                <a:solidFill>
                  <a:srgbClr val="392C25"/>
                </a:solidFill>
                <a:latin typeface="Poppins Bold"/>
                <a:ea typeface="Poppins Bold"/>
                <a:cs typeface="Poppins Bold"/>
                <a:sym typeface="Poppins Bold"/>
              </a:rPr>
              <a:t>AR Integration:</a:t>
            </a:r>
            <a:r>
              <a:rPr lang="en-US" sz="3999">
                <a:solidFill>
                  <a:srgbClr val="392C25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392C25"/>
                </a:solidFill>
                <a:latin typeface="Poppins Light"/>
                <a:ea typeface="Poppins Light"/>
                <a:cs typeface="Poppins Light"/>
                <a:sym typeface="Poppins Light"/>
              </a:rPr>
              <a:t>Developing a seamless AR experience for both iOS and Android.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b="true" sz="3999">
                <a:solidFill>
                  <a:srgbClr val="392C25"/>
                </a:solidFill>
                <a:latin typeface="Poppins Bold"/>
                <a:ea typeface="Poppins Bold"/>
                <a:cs typeface="Poppins Bold"/>
                <a:sym typeface="Poppins Bold"/>
              </a:rPr>
              <a:t>Data Security:</a:t>
            </a:r>
            <a:r>
              <a:rPr lang="en-US" sz="3999">
                <a:solidFill>
                  <a:srgbClr val="392C25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392C25"/>
                </a:solidFill>
                <a:latin typeface="Poppins Light"/>
                <a:ea typeface="Poppins Light"/>
                <a:cs typeface="Poppins Light"/>
                <a:sym typeface="Poppins Light"/>
              </a:rPr>
              <a:t>Ensuring the privacy of users’ location and personal data.</a:t>
            </a:r>
          </a:p>
          <a:p>
            <a:pPr algn="l">
              <a:lnSpc>
                <a:spcPts val="559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2039102" y="21572"/>
            <a:ext cx="1648342" cy="763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5"/>
              </a:lnSpc>
              <a:spcBef>
                <a:spcPct val="0"/>
              </a:spcBef>
            </a:pPr>
            <a:r>
              <a:rPr lang="en-US" sz="4261">
                <a:solidFill>
                  <a:srgbClr val="5D4940"/>
                </a:solidFill>
                <a:latin typeface="Poppins Light"/>
                <a:ea typeface="Poppins Light"/>
                <a:cs typeface="Poppins Light"/>
                <a:sym typeface="Poppins Light"/>
              </a:rPr>
              <a:t>12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FFEE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83550" y="-462375"/>
            <a:ext cx="9796126" cy="1058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3"/>
              </a:lnSpc>
              <a:spcBef>
                <a:spcPct val="0"/>
              </a:spcBef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-73388" y="389259"/>
            <a:ext cx="18434776" cy="9317036"/>
            <a:chOff x="0" y="0"/>
            <a:chExt cx="24579701" cy="1242271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2089428"/>
              <a:ext cx="24579701" cy="10333286"/>
              <a:chOff x="0" y="0"/>
              <a:chExt cx="4650360" cy="195500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650360" cy="1955008"/>
              </a:xfrm>
              <a:custGeom>
                <a:avLst/>
                <a:gdLst/>
                <a:ahLst/>
                <a:cxnLst/>
                <a:rect r="r" b="b" t="t" l="l"/>
                <a:pathLst>
                  <a:path h="1955008" w="4650360">
                    <a:moveTo>
                      <a:pt x="17638" y="0"/>
                    </a:moveTo>
                    <a:lnTo>
                      <a:pt x="4632722" y="0"/>
                    </a:lnTo>
                    <a:cubicBezTo>
                      <a:pt x="4642464" y="0"/>
                      <a:pt x="4650360" y="7897"/>
                      <a:pt x="4650360" y="17638"/>
                    </a:cubicBezTo>
                    <a:lnTo>
                      <a:pt x="4650360" y="1937369"/>
                    </a:lnTo>
                    <a:cubicBezTo>
                      <a:pt x="4650360" y="1947111"/>
                      <a:pt x="4642464" y="1955008"/>
                      <a:pt x="4632722" y="1955008"/>
                    </a:cubicBezTo>
                    <a:lnTo>
                      <a:pt x="17638" y="1955008"/>
                    </a:lnTo>
                    <a:cubicBezTo>
                      <a:pt x="7897" y="1955008"/>
                      <a:pt x="0" y="1947111"/>
                      <a:pt x="0" y="1937369"/>
                    </a:cubicBezTo>
                    <a:lnTo>
                      <a:pt x="0" y="17638"/>
                    </a:lnTo>
                    <a:cubicBezTo>
                      <a:pt x="0" y="7897"/>
                      <a:pt x="7897" y="0"/>
                      <a:pt x="176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28575"/>
                <a:ext cx="4650360" cy="1983583"/>
              </a:xfrm>
              <a:prstGeom prst="rect">
                <a:avLst/>
              </a:prstGeom>
            </p:spPr>
            <p:txBody>
              <a:bodyPr anchor="ctr" rtlCol="false" tIns="71673" lIns="71673" bIns="71673" rIns="71673"/>
              <a:lstStyle/>
              <a:p>
                <a:pPr algn="ctr">
                  <a:lnSpc>
                    <a:spcPts val="1820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21211923" y="3363977"/>
              <a:ext cx="1733202" cy="8130859"/>
              <a:chOff x="0" y="0"/>
              <a:chExt cx="327913" cy="1538319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327913" cy="1538319"/>
              </a:xfrm>
              <a:custGeom>
                <a:avLst/>
                <a:gdLst/>
                <a:ahLst/>
                <a:cxnLst/>
                <a:rect r="r" b="b" t="t" l="l"/>
                <a:pathLst>
                  <a:path h="1538319" w="327913">
                    <a:moveTo>
                      <a:pt x="0" y="0"/>
                    </a:moveTo>
                    <a:lnTo>
                      <a:pt x="327913" y="0"/>
                    </a:lnTo>
                    <a:lnTo>
                      <a:pt x="327913" y="1538319"/>
                    </a:lnTo>
                    <a:lnTo>
                      <a:pt x="0" y="1538319"/>
                    </a:lnTo>
                    <a:close/>
                  </a:path>
                </a:pathLst>
              </a:custGeom>
              <a:solidFill>
                <a:srgbClr val="F7F8FD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28575"/>
                <a:ext cx="327913" cy="1566894"/>
              </a:xfrm>
              <a:prstGeom prst="rect">
                <a:avLst/>
              </a:prstGeom>
            </p:spPr>
            <p:txBody>
              <a:bodyPr anchor="ctr" rtlCol="false" tIns="71673" lIns="71673" bIns="71673" rIns="71673"/>
              <a:lstStyle/>
              <a:p>
                <a:pPr algn="ctr">
                  <a:lnSpc>
                    <a:spcPts val="1820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5858130" y="3531100"/>
              <a:ext cx="1580491" cy="8130859"/>
              <a:chOff x="0" y="0"/>
              <a:chExt cx="299021" cy="1538319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99021" cy="1538319"/>
              </a:xfrm>
              <a:custGeom>
                <a:avLst/>
                <a:gdLst/>
                <a:ahLst/>
                <a:cxnLst/>
                <a:rect r="r" b="b" t="t" l="l"/>
                <a:pathLst>
                  <a:path h="1538319" w="299021">
                    <a:moveTo>
                      <a:pt x="0" y="0"/>
                    </a:moveTo>
                    <a:lnTo>
                      <a:pt x="299021" y="0"/>
                    </a:lnTo>
                    <a:lnTo>
                      <a:pt x="299021" y="1538319"/>
                    </a:lnTo>
                    <a:lnTo>
                      <a:pt x="0" y="1538319"/>
                    </a:lnTo>
                    <a:close/>
                  </a:path>
                </a:pathLst>
              </a:custGeom>
              <a:solidFill>
                <a:srgbClr val="F7F8FD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28575"/>
                <a:ext cx="299021" cy="1566894"/>
              </a:xfrm>
              <a:prstGeom prst="rect">
                <a:avLst/>
              </a:prstGeom>
            </p:spPr>
            <p:txBody>
              <a:bodyPr anchor="ctr" rtlCol="false" tIns="71673" lIns="71673" bIns="71673" rIns="71673"/>
              <a:lstStyle/>
              <a:p>
                <a:pPr algn="ctr">
                  <a:lnSpc>
                    <a:spcPts val="1820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7968322" y="3531100"/>
              <a:ext cx="1729328" cy="7449941"/>
              <a:chOff x="0" y="0"/>
              <a:chExt cx="327180" cy="1409493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327180" cy="1409493"/>
              </a:xfrm>
              <a:custGeom>
                <a:avLst/>
                <a:gdLst/>
                <a:ahLst/>
                <a:cxnLst/>
                <a:rect r="r" b="b" t="t" l="l"/>
                <a:pathLst>
                  <a:path h="1409493" w="327180">
                    <a:moveTo>
                      <a:pt x="0" y="0"/>
                    </a:moveTo>
                    <a:lnTo>
                      <a:pt x="327180" y="0"/>
                    </a:lnTo>
                    <a:lnTo>
                      <a:pt x="327180" y="1409493"/>
                    </a:lnTo>
                    <a:lnTo>
                      <a:pt x="0" y="140949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28575"/>
                <a:ext cx="327180" cy="1438068"/>
              </a:xfrm>
              <a:prstGeom prst="rect">
                <a:avLst/>
              </a:prstGeom>
            </p:spPr>
            <p:txBody>
              <a:bodyPr anchor="ctr" rtlCol="false" tIns="71673" lIns="71673" bIns="71673" rIns="71673"/>
              <a:lstStyle/>
              <a:p>
                <a:pPr algn="ctr">
                  <a:lnSpc>
                    <a:spcPts val="1820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8832986" y="3531100"/>
              <a:ext cx="1472516" cy="8130859"/>
              <a:chOff x="0" y="0"/>
              <a:chExt cx="278593" cy="1538319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278593" cy="1538319"/>
              </a:xfrm>
              <a:custGeom>
                <a:avLst/>
                <a:gdLst/>
                <a:ahLst/>
                <a:cxnLst/>
                <a:rect r="r" b="b" t="t" l="l"/>
                <a:pathLst>
                  <a:path h="1538319" w="278593">
                    <a:moveTo>
                      <a:pt x="0" y="0"/>
                    </a:moveTo>
                    <a:lnTo>
                      <a:pt x="278593" y="0"/>
                    </a:lnTo>
                    <a:lnTo>
                      <a:pt x="278593" y="1538319"/>
                    </a:lnTo>
                    <a:lnTo>
                      <a:pt x="0" y="1538319"/>
                    </a:lnTo>
                    <a:close/>
                  </a:path>
                </a:pathLst>
              </a:custGeom>
              <a:solidFill>
                <a:srgbClr val="F7F8FD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28575"/>
                <a:ext cx="278593" cy="1566894"/>
              </a:xfrm>
              <a:prstGeom prst="rect">
                <a:avLst/>
              </a:prstGeom>
            </p:spPr>
            <p:txBody>
              <a:bodyPr anchor="ctr" rtlCol="false" tIns="71673" lIns="71673" bIns="71673" rIns="71673"/>
              <a:lstStyle/>
              <a:p>
                <a:pPr algn="ctr">
                  <a:lnSpc>
                    <a:spcPts val="1820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11425187" y="3531100"/>
              <a:ext cx="1729328" cy="7449941"/>
              <a:chOff x="0" y="0"/>
              <a:chExt cx="327180" cy="1409493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327180" cy="1409493"/>
              </a:xfrm>
              <a:custGeom>
                <a:avLst/>
                <a:gdLst/>
                <a:ahLst/>
                <a:cxnLst/>
                <a:rect r="r" b="b" t="t" l="l"/>
                <a:pathLst>
                  <a:path h="1409493" w="327180">
                    <a:moveTo>
                      <a:pt x="0" y="0"/>
                    </a:moveTo>
                    <a:lnTo>
                      <a:pt x="327180" y="0"/>
                    </a:lnTo>
                    <a:lnTo>
                      <a:pt x="327180" y="1409493"/>
                    </a:lnTo>
                    <a:lnTo>
                      <a:pt x="0" y="140949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28575"/>
                <a:ext cx="327180" cy="1438068"/>
              </a:xfrm>
              <a:prstGeom prst="rect">
                <a:avLst/>
              </a:prstGeom>
            </p:spPr>
            <p:txBody>
              <a:bodyPr anchor="ctr" rtlCol="false" tIns="71673" lIns="71673" bIns="71673" rIns="71673"/>
              <a:lstStyle/>
              <a:p>
                <a:pPr algn="ctr">
                  <a:lnSpc>
                    <a:spcPts val="1820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11798112" y="3637454"/>
              <a:ext cx="1774418" cy="8140182"/>
              <a:chOff x="0" y="0"/>
              <a:chExt cx="335711" cy="1540083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35711" cy="1540083"/>
              </a:xfrm>
              <a:custGeom>
                <a:avLst/>
                <a:gdLst/>
                <a:ahLst/>
                <a:cxnLst/>
                <a:rect r="r" b="b" t="t" l="l"/>
                <a:pathLst>
                  <a:path h="1540083" w="335711">
                    <a:moveTo>
                      <a:pt x="0" y="0"/>
                    </a:moveTo>
                    <a:lnTo>
                      <a:pt x="335711" y="0"/>
                    </a:lnTo>
                    <a:lnTo>
                      <a:pt x="335711" y="1540083"/>
                    </a:lnTo>
                    <a:lnTo>
                      <a:pt x="0" y="1540083"/>
                    </a:lnTo>
                    <a:close/>
                  </a:path>
                </a:pathLst>
              </a:custGeom>
              <a:solidFill>
                <a:srgbClr val="F7F8FD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28575"/>
                <a:ext cx="335711" cy="1568658"/>
              </a:xfrm>
              <a:prstGeom prst="rect">
                <a:avLst/>
              </a:prstGeom>
            </p:spPr>
            <p:txBody>
              <a:bodyPr anchor="ctr" rtlCol="false" tIns="71673" lIns="71673" bIns="71673" rIns="71673"/>
              <a:lstStyle/>
              <a:p>
                <a:pPr algn="ctr">
                  <a:lnSpc>
                    <a:spcPts val="182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14882052" y="3531100"/>
              <a:ext cx="1729328" cy="7449941"/>
              <a:chOff x="0" y="0"/>
              <a:chExt cx="327180" cy="1409493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327180" cy="1409493"/>
              </a:xfrm>
              <a:custGeom>
                <a:avLst/>
                <a:gdLst/>
                <a:ahLst/>
                <a:cxnLst/>
                <a:rect r="r" b="b" t="t" l="l"/>
                <a:pathLst>
                  <a:path h="1409493" w="327180">
                    <a:moveTo>
                      <a:pt x="0" y="0"/>
                    </a:moveTo>
                    <a:lnTo>
                      <a:pt x="327180" y="0"/>
                    </a:lnTo>
                    <a:lnTo>
                      <a:pt x="327180" y="1409493"/>
                    </a:lnTo>
                    <a:lnTo>
                      <a:pt x="0" y="140949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28575"/>
                <a:ext cx="327180" cy="1438068"/>
              </a:xfrm>
              <a:prstGeom prst="rect">
                <a:avLst/>
              </a:prstGeom>
            </p:spPr>
            <p:txBody>
              <a:bodyPr anchor="ctr" rtlCol="false" tIns="71673" lIns="71673" bIns="71673" rIns="71673"/>
              <a:lstStyle/>
              <a:p>
                <a:pPr algn="ctr">
                  <a:lnSpc>
                    <a:spcPts val="182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15105667" y="3531100"/>
              <a:ext cx="1520892" cy="8130859"/>
              <a:chOff x="0" y="0"/>
              <a:chExt cx="287745" cy="1538319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287745" cy="1538319"/>
              </a:xfrm>
              <a:custGeom>
                <a:avLst/>
                <a:gdLst/>
                <a:ahLst/>
                <a:cxnLst/>
                <a:rect r="r" b="b" t="t" l="l"/>
                <a:pathLst>
                  <a:path h="1538319" w="287745">
                    <a:moveTo>
                      <a:pt x="0" y="0"/>
                    </a:moveTo>
                    <a:lnTo>
                      <a:pt x="287745" y="0"/>
                    </a:lnTo>
                    <a:lnTo>
                      <a:pt x="287745" y="1538319"/>
                    </a:lnTo>
                    <a:lnTo>
                      <a:pt x="0" y="1538319"/>
                    </a:lnTo>
                    <a:close/>
                  </a:path>
                </a:pathLst>
              </a:custGeom>
              <a:solidFill>
                <a:srgbClr val="F7F8FD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28575"/>
                <a:ext cx="287745" cy="1566894"/>
              </a:xfrm>
              <a:prstGeom prst="rect">
                <a:avLst/>
              </a:prstGeom>
            </p:spPr>
            <p:txBody>
              <a:bodyPr anchor="ctr" rtlCol="false" tIns="71673" lIns="71673" bIns="71673" rIns="71673"/>
              <a:lstStyle/>
              <a:p>
                <a:pPr algn="ctr">
                  <a:lnSpc>
                    <a:spcPts val="182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18338917" y="3531100"/>
              <a:ext cx="1729328" cy="7449941"/>
              <a:chOff x="0" y="0"/>
              <a:chExt cx="327180" cy="1409493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327180" cy="1409493"/>
              </a:xfrm>
              <a:custGeom>
                <a:avLst/>
                <a:gdLst/>
                <a:ahLst/>
                <a:cxnLst/>
                <a:rect r="r" b="b" t="t" l="l"/>
                <a:pathLst>
                  <a:path h="1409493" w="327180">
                    <a:moveTo>
                      <a:pt x="0" y="0"/>
                    </a:moveTo>
                    <a:lnTo>
                      <a:pt x="327180" y="0"/>
                    </a:lnTo>
                    <a:lnTo>
                      <a:pt x="327180" y="1409493"/>
                    </a:lnTo>
                    <a:lnTo>
                      <a:pt x="0" y="140949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28575"/>
                <a:ext cx="327180" cy="1438068"/>
              </a:xfrm>
              <a:prstGeom prst="rect">
                <a:avLst/>
              </a:prstGeom>
            </p:spPr>
            <p:txBody>
              <a:bodyPr anchor="ctr" rtlCol="false" tIns="71673" lIns="71673" bIns="71673" rIns="71673"/>
              <a:lstStyle/>
              <a:p>
                <a:pPr algn="ctr">
                  <a:lnSpc>
                    <a:spcPts val="182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18119352" y="3419916"/>
              <a:ext cx="1733202" cy="8130859"/>
              <a:chOff x="0" y="0"/>
              <a:chExt cx="327913" cy="1538319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327913" cy="1538319"/>
              </a:xfrm>
              <a:custGeom>
                <a:avLst/>
                <a:gdLst/>
                <a:ahLst/>
                <a:cxnLst/>
                <a:rect r="r" b="b" t="t" l="l"/>
                <a:pathLst>
                  <a:path h="1538319" w="327913">
                    <a:moveTo>
                      <a:pt x="0" y="0"/>
                    </a:moveTo>
                    <a:lnTo>
                      <a:pt x="327913" y="0"/>
                    </a:lnTo>
                    <a:lnTo>
                      <a:pt x="327913" y="1538319"/>
                    </a:lnTo>
                    <a:lnTo>
                      <a:pt x="0" y="1538319"/>
                    </a:lnTo>
                    <a:close/>
                  </a:path>
                </a:pathLst>
              </a:custGeom>
              <a:solidFill>
                <a:srgbClr val="F7F8FD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28575"/>
                <a:ext cx="327913" cy="1566894"/>
              </a:xfrm>
              <a:prstGeom prst="rect">
                <a:avLst/>
              </a:prstGeom>
            </p:spPr>
            <p:txBody>
              <a:bodyPr anchor="ctr" rtlCol="false" tIns="71673" lIns="71673" bIns="71673" rIns="71673"/>
              <a:lstStyle/>
              <a:p>
                <a:pPr algn="ctr">
                  <a:lnSpc>
                    <a:spcPts val="182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10263375" y="8219333"/>
              <a:ext cx="7909432" cy="718398"/>
              <a:chOff x="0" y="0"/>
              <a:chExt cx="4094532" cy="371898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4094531" cy="371898"/>
              </a:xfrm>
              <a:custGeom>
                <a:avLst/>
                <a:gdLst/>
                <a:ahLst/>
                <a:cxnLst/>
                <a:rect r="r" b="b" t="t" l="l"/>
                <a:pathLst>
                  <a:path h="371898" w="4094531">
                    <a:moveTo>
                      <a:pt x="3891331" y="0"/>
                    </a:moveTo>
                    <a:cubicBezTo>
                      <a:pt x="4003556" y="0"/>
                      <a:pt x="4094531" y="83252"/>
                      <a:pt x="4094531" y="185949"/>
                    </a:cubicBezTo>
                    <a:cubicBezTo>
                      <a:pt x="4094531" y="288646"/>
                      <a:pt x="4003556" y="371898"/>
                      <a:pt x="3891331" y="371898"/>
                    </a:cubicBezTo>
                    <a:lnTo>
                      <a:pt x="203200" y="371898"/>
                    </a:lnTo>
                    <a:cubicBezTo>
                      <a:pt x="90976" y="371898"/>
                      <a:pt x="0" y="288646"/>
                      <a:pt x="0" y="185949"/>
                    </a:cubicBezTo>
                    <a:cubicBezTo>
                      <a:pt x="0" y="8325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5D4940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9525"/>
                <a:ext cx="4094532" cy="362373"/>
              </a:xfrm>
              <a:prstGeom prst="rect">
                <a:avLst/>
              </a:prstGeom>
            </p:spPr>
            <p:txBody>
              <a:bodyPr anchor="ctr" rtlCol="false" tIns="109380" lIns="109380" bIns="109380" rIns="109380"/>
              <a:lstStyle/>
              <a:p>
                <a:pPr algn="r">
                  <a:lnSpc>
                    <a:spcPts val="63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10263375" y="6647103"/>
              <a:ext cx="5512900" cy="766028"/>
              <a:chOff x="0" y="0"/>
              <a:chExt cx="4094532" cy="568943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94531" cy="568943"/>
              </a:xfrm>
              <a:custGeom>
                <a:avLst/>
                <a:gdLst/>
                <a:ahLst/>
                <a:cxnLst/>
                <a:rect r="r" b="b" t="t" l="l"/>
                <a:pathLst>
                  <a:path h="568943" w="4094531">
                    <a:moveTo>
                      <a:pt x="3891331" y="0"/>
                    </a:moveTo>
                    <a:cubicBezTo>
                      <a:pt x="4003556" y="0"/>
                      <a:pt x="4094531" y="127362"/>
                      <a:pt x="4094531" y="284472"/>
                    </a:cubicBezTo>
                    <a:cubicBezTo>
                      <a:pt x="4094531" y="441581"/>
                      <a:pt x="4003556" y="568943"/>
                      <a:pt x="3891331" y="568943"/>
                    </a:cubicBezTo>
                    <a:lnTo>
                      <a:pt x="203200" y="568943"/>
                    </a:lnTo>
                    <a:cubicBezTo>
                      <a:pt x="90976" y="568943"/>
                      <a:pt x="0" y="441581"/>
                      <a:pt x="0" y="284472"/>
                    </a:cubicBezTo>
                    <a:cubicBezTo>
                      <a:pt x="0" y="12736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5D4940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9525"/>
                <a:ext cx="4094532" cy="559418"/>
              </a:xfrm>
              <a:prstGeom prst="rect">
                <a:avLst/>
              </a:prstGeom>
            </p:spPr>
            <p:txBody>
              <a:bodyPr anchor="ctr" rtlCol="false" tIns="109380" lIns="109380" bIns="109380" rIns="109380"/>
              <a:lstStyle/>
              <a:p>
                <a:pPr algn="r">
                  <a:lnSpc>
                    <a:spcPts val="63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18070752" y="9613450"/>
              <a:ext cx="3141171" cy="638236"/>
              <a:chOff x="0" y="0"/>
              <a:chExt cx="2691082" cy="546785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2691082" cy="546785"/>
              </a:xfrm>
              <a:custGeom>
                <a:avLst/>
                <a:gdLst/>
                <a:ahLst/>
                <a:cxnLst/>
                <a:rect r="r" b="b" t="t" l="l"/>
                <a:pathLst>
                  <a:path h="546785" w="2691082">
                    <a:moveTo>
                      <a:pt x="2487882" y="0"/>
                    </a:moveTo>
                    <a:cubicBezTo>
                      <a:pt x="2600106" y="0"/>
                      <a:pt x="2691082" y="122402"/>
                      <a:pt x="2691082" y="273392"/>
                    </a:cubicBezTo>
                    <a:cubicBezTo>
                      <a:pt x="2691082" y="424383"/>
                      <a:pt x="2600106" y="546785"/>
                      <a:pt x="2487882" y="546785"/>
                    </a:cubicBezTo>
                    <a:lnTo>
                      <a:pt x="203200" y="546785"/>
                    </a:lnTo>
                    <a:cubicBezTo>
                      <a:pt x="90976" y="546785"/>
                      <a:pt x="0" y="424383"/>
                      <a:pt x="0" y="273392"/>
                    </a:cubicBezTo>
                    <a:cubicBezTo>
                      <a:pt x="0" y="12240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5D4940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9525"/>
                <a:ext cx="2691082" cy="537260"/>
              </a:xfrm>
              <a:prstGeom prst="rect">
                <a:avLst/>
              </a:prstGeom>
            </p:spPr>
            <p:txBody>
              <a:bodyPr anchor="ctr" rtlCol="false" tIns="109380" lIns="109380" bIns="109380" rIns="109380"/>
              <a:lstStyle/>
              <a:p>
                <a:pPr algn="r">
                  <a:lnSpc>
                    <a:spcPts val="630"/>
                  </a:lnSpc>
                </a:pPr>
              </a:p>
            </p:txBody>
          </p:sp>
        </p:grpSp>
        <p:sp>
          <p:nvSpPr>
            <p:cNvPr name="AutoShape 46" id="46"/>
            <p:cNvSpPr/>
            <p:nvPr/>
          </p:nvSpPr>
          <p:spPr>
            <a:xfrm>
              <a:off x="544439" y="4932572"/>
              <a:ext cx="23323137" cy="0"/>
            </a:xfrm>
            <a:prstGeom prst="line">
              <a:avLst/>
            </a:prstGeom>
            <a:ln cap="flat" w="12700">
              <a:solidFill>
                <a:srgbClr val="D9D9D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544439" y="6343366"/>
              <a:ext cx="23323137" cy="0"/>
            </a:xfrm>
            <a:prstGeom prst="line">
              <a:avLst/>
            </a:prstGeom>
            <a:ln cap="flat" w="12700">
              <a:solidFill>
                <a:srgbClr val="D9D9D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>
              <a:off x="544439" y="7716869"/>
              <a:ext cx="23323137" cy="984"/>
            </a:xfrm>
            <a:prstGeom prst="line">
              <a:avLst/>
            </a:prstGeom>
            <a:ln cap="flat" w="12700">
              <a:solidFill>
                <a:srgbClr val="D9D9D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9" id="49"/>
            <p:cNvSpPr/>
            <p:nvPr/>
          </p:nvSpPr>
          <p:spPr>
            <a:xfrm>
              <a:off x="535022" y="9118340"/>
              <a:ext cx="23332554" cy="984"/>
            </a:xfrm>
            <a:prstGeom prst="line">
              <a:avLst/>
            </a:prstGeom>
            <a:ln cap="flat" w="12700">
              <a:solidFill>
                <a:srgbClr val="D9D9D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0" id="50"/>
            <p:cNvSpPr/>
            <p:nvPr/>
          </p:nvSpPr>
          <p:spPr>
            <a:xfrm flipV="true">
              <a:off x="544439" y="10520796"/>
              <a:ext cx="23551175" cy="13000"/>
            </a:xfrm>
            <a:prstGeom prst="line">
              <a:avLst/>
            </a:prstGeom>
            <a:ln cap="flat" w="12700">
              <a:solidFill>
                <a:srgbClr val="D9D9D9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1" id="51"/>
            <p:cNvGrpSpPr/>
            <p:nvPr/>
          </p:nvGrpSpPr>
          <p:grpSpPr>
            <a:xfrm rot="0">
              <a:off x="21211923" y="10912539"/>
              <a:ext cx="3141171" cy="638236"/>
              <a:chOff x="0" y="0"/>
              <a:chExt cx="2691082" cy="546785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2691082" cy="546785"/>
              </a:xfrm>
              <a:custGeom>
                <a:avLst/>
                <a:gdLst/>
                <a:ahLst/>
                <a:cxnLst/>
                <a:rect r="r" b="b" t="t" l="l"/>
                <a:pathLst>
                  <a:path h="546785" w="2691082">
                    <a:moveTo>
                      <a:pt x="2487882" y="0"/>
                    </a:moveTo>
                    <a:cubicBezTo>
                      <a:pt x="2600106" y="0"/>
                      <a:pt x="2691082" y="122402"/>
                      <a:pt x="2691082" y="273392"/>
                    </a:cubicBezTo>
                    <a:cubicBezTo>
                      <a:pt x="2691082" y="424383"/>
                      <a:pt x="2600106" y="546785"/>
                      <a:pt x="2487882" y="546785"/>
                    </a:cubicBezTo>
                    <a:lnTo>
                      <a:pt x="203200" y="546785"/>
                    </a:lnTo>
                    <a:cubicBezTo>
                      <a:pt x="90976" y="546785"/>
                      <a:pt x="0" y="424383"/>
                      <a:pt x="0" y="273392"/>
                    </a:cubicBezTo>
                    <a:cubicBezTo>
                      <a:pt x="0" y="12240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5D4940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0" y="9525"/>
                <a:ext cx="2691082" cy="537260"/>
              </a:xfrm>
              <a:prstGeom prst="rect">
                <a:avLst/>
              </a:prstGeom>
            </p:spPr>
            <p:txBody>
              <a:bodyPr anchor="ctr" rtlCol="false" tIns="109380" lIns="109380" bIns="109380" rIns="109380"/>
              <a:lstStyle/>
              <a:p>
                <a:pPr algn="r">
                  <a:lnSpc>
                    <a:spcPts val="630"/>
                  </a:lnSpc>
                </a:pP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0">
              <a:off x="8692789" y="5304867"/>
              <a:ext cx="3141171" cy="638236"/>
              <a:chOff x="0" y="0"/>
              <a:chExt cx="2691082" cy="546785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2691082" cy="546785"/>
              </a:xfrm>
              <a:custGeom>
                <a:avLst/>
                <a:gdLst/>
                <a:ahLst/>
                <a:cxnLst/>
                <a:rect r="r" b="b" t="t" l="l"/>
                <a:pathLst>
                  <a:path h="546785" w="2691082">
                    <a:moveTo>
                      <a:pt x="2487882" y="0"/>
                    </a:moveTo>
                    <a:cubicBezTo>
                      <a:pt x="2600106" y="0"/>
                      <a:pt x="2691082" y="122402"/>
                      <a:pt x="2691082" y="273392"/>
                    </a:cubicBezTo>
                    <a:cubicBezTo>
                      <a:pt x="2691082" y="424383"/>
                      <a:pt x="2600106" y="546785"/>
                      <a:pt x="2487882" y="546785"/>
                    </a:cubicBezTo>
                    <a:lnTo>
                      <a:pt x="203200" y="546785"/>
                    </a:lnTo>
                    <a:cubicBezTo>
                      <a:pt x="90976" y="546785"/>
                      <a:pt x="0" y="424383"/>
                      <a:pt x="0" y="273392"/>
                    </a:cubicBezTo>
                    <a:cubicBezTo>
                      <a:pt x="0" y="12240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5D4940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9525"/>
                <a:ext cx="2691082" cy="537260"/>
              </a:xfrm>
              <a:prstGeom prst="rect">
                <a:avLst/>
              </a:prstGeom>
            </p:spPr>
            <p:txBody>
              <a:bodyPr anchor="ctr" rtlCol="false" tIns="109380" lIns="109380" bIns="109380" rIns="109380"/>
              <a:lstStyle/>
              <a:p>
                <a:pPr algn="r">
                  <a:lnSpc>
                    <a:spcPts val="630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0">
              <a:off x="5858130" y="3903395"/>
              <a:ext cx="3141171" cy="638236"/>
              <a:chOff x="0" y="0"/>
              <a:chExt cx="2691082" cy="546785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2691082" cy="546785"/>
              </a:xfrm>
              <a:custGeom>
                <a:avLst/>
                <a:gdLst/>
                <a:ahLst/>
                <a:cxnLst/>
                <a:rect r="r" b="b" t="t" l="l"/>
                <a:pathLst>
                  <a:path h="546785" w="2691082">
                    <a:moveTo>
                      <a:pt x="2487882" y="0"/>
                    </a:moveTo>
                    <a:cubicBezTo>
                      <a:pt x="2600106" y="0"/>
                      <a:pt x="2691082" y="122402"/>
                      <a:pt x="2691082" y="273392"/>
                    </a:cubicBezTo>
                    <a:cubicBezTo>
                      <a:pt x="2691082" y="424383"/>
                      <a:pt x="2600106" y="546785"/>
                      <a:pt x="2487882" y="546785"/>
                    </a:cubicBezTo>
                    <a:lnTo>
                      <a:pt x="203200" y="546785"/>
                    </a:lnTo>
                    <a:cubicBezTo>
                      <a:pt x="90976" y="546785"/>
                      <a:pt x="0" y="424383"/>
                      <a:pt x="0" y="273392"/>
                    </a:cubicBezTo>
                    <a:cubicBezTo>
                      <a:pt x="0" y="12240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AD704B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0" y="9525"/>
                <a:ext cx="2691082" cy="537260"/>
              </a:xfrm>
              <a:prstGeom prst="rect">
                <a:avLst/>
              </a:prstGeom>
            </p:spPr>
            <p:txBody>
              <a:bodyPr anchor="ctr" rtlCol="false" tIns="109380" lIns="109380" bIns="109380" rIns="109380"/>
              <a:lstStyle/>
              <a:p>
                <a:pPr algn="r">
                  <a:lnSpc>
                    <a:spcPts val="630"/>
                  </a:lnSpc>
                </a:pPr>
              </a:p>
            </p:txBody>
          </p:sp>
        </p:grpSp>
        <p:sp>
          <p:nvSpPr>
            <p:cNvPr name="TextBox 60" id="60"/>
            <p:cNvSpPr txBox="true"/>
            <p:nvPr/>
          </p:nvSpPr>
          <p:spPr>
            <a:xfrm rot="0">
              <a:off x="1284220" y="3976818"/>
              <a:ext cx="4261003" cy="453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77"/>
                </a:lnSpc>
                <a:spcBef>
                  <a:spcPct val="0"/>
                </a:spcBef>
              </a:pPr>
              <a:r>
                <a:rPr lang="en-US" sz="2055">
                  <a:solidFill>
                    <a:srgbClr val="4F3729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Planning </a:t>
              </a:r>
            </a:p>
          </p:txBody>
        </p:sp>
        <p:sp>
          <p:nvSpPr>
            <p:cNvPr name="TextBox 61" id="61"/>
            <p:cNvSpPr txBox="true"/>
            <p:nvPr/>
          </p:nvSpPr>
          <p:spPr>
            <a:xfrm rot="0">
              <a:off x="1284220" y="8181233"/>
              <a:ext cx="4261003" cy="453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77"/>
                </a:lnSpc>
                <a:spcBef>
                  <a:spcPct val="0"/>
                </a:spcBef>
              </a:pPr>
              <a:r>
                <a:rPr lang="en-US" sz="2055">
                  <a:solidFill>
                    <a:srgbClr val="4F3729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Back-end development </a:t>
              </a:r>
            </a:p>
          </p:txBody>
        </p:sp>
        <p:sp>
          <p:nvSpPr>
            <p:cNvPr name="TextBox 62" id="62"/>
            <p:cNvSpPr txBox="true"/>
            <p:nvPr/>
          </p:nvSpPr>
          <p:spPr>
            <a:xfrm rot="0">
              <a:off x="1284220" y="5378290"/>
              <a:ext cx="4261003" cy="453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77"/>
                </a:lnSpc>
                <a:spcBef>
                  <a:spcPct val="0"/>
                </a:spcBef>
              </a:pPr>
              <a:r>
                <a:rPr lang="en-US" sz="2055">
                  <a:solidFill>
                    <a:srgbClr val="4F3729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Design Process</a:t>
              </a:r>
            </a:p>
          </p:txBody>
        </p:sp>
        <p:sp>
          <p:nvSpPr>
            <p:cNvPr name="TextBox 63" id="63"/>
            <p:cNvSpPr txBox="true"/>
            <p:nvPr/>
          </p:nvSpPr>
          <p:spPr>
            <a:xfrm rot="0">
              <a:off x="1284220" y="9582704"/>
              <a:ext cx="4261003" cy="9380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77"/>
                </a:lnSpc>
                <a:spcBef>
                  <a:spcPct val="0"/>
                </a:spcBef>
              </a:pPr>
              <a:r>
                <a:rPr lang="en-US" sz="2055">
                  <a:solidFill>
                    <a:srgbClr val="4F3729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Testing,Evaluation and Risk Review </a:t>
              </a:r>
            </a:p>
          </p:txBody>
        </p:sp>
        <p:sp>
          <p:nvSpPr>
            <p:cNvPr name="TextBox 64" id="64"/>
            <p:cNvSpPr txBox="true"/>
            <p:nvPr/>
          </p:nvSpPr>
          <p:spPr>
            <a:xfrm rot="0">
              <a:off x="1284220" y="6779761"/>
              <a:ext cx="4261003" cy="453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77"/>
                </a:lnSpc>
                <a:spcBef>
                  <a:spcPct val="0"/>
                </a:spcBef>
              </a:pPr>
              <a:r>
                <a:rPr lang="en-US" sz="2055">
                  <a:solidFill>
                    <a:srgbClr val="4F3729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Front-end development </a:t>
              </a:r>
            </a:p>
          </p:txBody>
        </p:sp>
        <p:sp>
          <p:nvSpPr>
            <p:cNvPr name="TextBox 65" id="65"/>
            <p:cNvSpPr txBox="true"/>
            <p:nvPr/>
          </p:nvSpPr>
          <p:spPr>
            <a:xfrm rot="0">
              <a:off x="1284220" y="2718631"/>
              <a:ext cx="4261003" cy="453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77"/>
                </a:lnSpc>
                <a:spcBef>
                  <a:spcPct val="0"/>
                </a:spcBef>
              </a:pPr>
              <a:r>
                <a:rPr lang="en-US" b="true" sz="2055">
                  <a:solidFill>
                    <a:srgbClr val="4F3729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TASK / PROCESS</a:t>
              </a:r>
            </a:p>
          </p:txBody>
        </p:sp>
        <p:sp>
          <p:nvSpPr>
            <p:cNvPr name="TextBox 66" id="66"/>
            <p:cNvSpPr txBox="true"/>
            <p:nvPr/>
          </p:nvSpPr>
          <p:spPr>
            <a:xfrm rot="0">
              <a:off x="5545223" y="2970454"/>
              <a:ext cx="1131451" cy="3555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04"/>
                </a:lnSpc>
              </a:pPr>
              <a:r>
                <a:rPr lang="en-US" b="true" sz="1908">
                  <a:solidFill>
                    <a:srgbClr val="4F3729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1</a:t>
              </a:r>
            </a:p>
          </p:txBody>
        </p:sp>
        <p:sp>
          <p:nvSpPr>
            <p:cNvPr name="TextBox 67" id="67"/>
            <p:cNvSpPr txBox="true"/>
            <p:nvPr/>
          </p:nvSpPr>
          <p:spPr>
            <a:xfrm rot="0">
              <a:off x="5545223" y="2624910"/>
              <a:ext cx="1131451" cy="2922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98"/>
                </a:lnSpc>
              </a:pPr>
              <a:r>
                <a:rPr lang="en-US" sz="1618">
                  <a:solidFill>
                    <a:srgbClr val="4F3729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Week</a:t>
              </a:r>
            </a:p>
          </p:txBody>
        </p:sp>
        <p:sp>
          <p:nvSpPr>
            <p:cNvPr name="TextBox 68" id="68"/>
            <p:cNvSpPr txBox="true"/>
            <p:nvPr/>
          </p:nvSpPr>
          <p:spPr>
            <a:xfrm rot="0">
              <a:off x="6858829" y="2970454"/>
              <a:ext cx="1131451" cy="3555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04"/>
                </a:lnSpc>
              </a:pPr>
              <a:r>
                <a:rPr lang="en-US" b="true" sz="1908">
                  <a:solidFill>
                    <a:srgbClr val="4F3729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2</a:t>
              </a:r>
            </a:p>
          </p:txBody>
        </p:sp>
        <p:sp>
          <p:nvSpPr>
            <p:cNvPr name="TextBox 69" id="69"/>
            <p:cNvSpPr txBox="true"/>
            <p:nvPr/>
          </p:nvSpPr>
          <p:spPr>
            <a:xfrm rot="0">
              <a:off x="6836871" y="2624910"/>
              <a:ext cx="1131451" cy="2922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98"/>
                </a:lnSpc>
              </a:pPr>
              <a:r>
                <a:rPr lang="en-US" sz="1618">
                  <a:solidFill>
                    <a:srgbClr val="4F3729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Week</a:t>
              </a:r>
            </a:p>
          </p:txBody>
        </p:sp>
        <p:sp>
          <p:nvSpPr>
            <p:cNvPr name="TextBox 70" id="70"/>
            <p:cNvSpPr txBox="true"/>
            <p:nvPr/>
          </p:nvSpPr>
          <p:spPr>
            <a:xfrm rot="0">
              <a:off x="8299303" y="2970454"/>
              <a:ext cx="1131451" cy="3555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04"/>
                </a:lnSpc>
              </a:pPr>
              <a:r>
                <a:rPr lang="en-US" b="true" sz="1908">
                  <a:solidFill>
                    <a:srgbClr val="4F3729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3</a:t>
              </a:r>
            </a:p>
          </p:txBody>
        </p:sp>
        <p:sp>
          <p:nvSpPr>
            <p:cNvPr name="TextBox 71" id="71"/>
            <p:cNvSpPr txBox="true"/>
            <p:nvPr/>
          </p:nvSpPr>
          <p:spPr>
            <a:xfrm rot="0">
              <a:off x="8267260" y="2624910"/>
              <a:ext cx="1131451" cy="2922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98"/>
                </a:lnSpc>
              </a:pPr>
              <a:r>
                <a:rPr lang="en-US" sz="1618">
                  <a:solidFill>
                    <a:srgbClr val="4F3729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Week</a:t>
              </a:r>
            </a:p>
          </p:txBody>
        </p:sp>
        <p:sp>
          <p:nvSpPr>
            <p:cNvPr name="TextBox 72" id="72"/>
            <p:cNvSpPr txBox="true"/>
            <p:nvPr/>
          </p:nvSpPr>
          <p:spPr>
            <a:xfrm rot="0">
              <a:off x="9739776" y="2970454"/>
              <a:ext cx="1131451" cy="3555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04"/>
                </a:lnSpc>
              </a:pPr>
              <a:r>
                <a:rPr lang="en-US" b="true" sz="1908">
                  <a:solidFill>
                    <a:srgbClr val="4F3729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4</a:t>
              </a:r>
            </a:p>
          </p:txBody>
        </p:sp>
        <p:sp>
          <p:nvSpPr>
            <p:cNvPr name="TextBox 73" id="73"/>
            <p:cNvSpPr txBox="true"/>
            <p:nvPr/>
          </p:nvSpPr>
          <p:spPr>
            <a:xfrm rot="0">
              <a:off x="9697649" y="2624910"/>
              <a:ext cx="1131451" cy="2922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98"/>
                </a:lnSpc>
              </a:pPr>
              <a:r>
                <a:rPr lang="en-US" sz="1618">
                  <a:solidFill>
                    <a:srgbClr val="4F3729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Week</a:t>
              </a:r>
            </a:p>
          </p:txBody>
        </p:sp>
        <p:sp>
          <p:nvSpPr>
            <p:cNvPr name="TextBox 74" id="74"/>
            <p:cNvSpPr txBox="true"/>
            <p:nvPr/>
          </p:nvSpPr>
          <p:spPr>
            <a:xfrm rot="0">
              <a:off x="11232387" y="2970454"/>
              <a:ext cx="1131451" cy="3555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04"/>
                </a:lnSpc>
              </a:pPr>
              <a:r>
                <a:rPr lang="en-US" b="true" sz="1908">
                  <a:solidFill>
                    <a:srgbClr val="4F3729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5</a:t>
              </a:r>
            </a:p>
          </p:txBody>
        </p:sp>
        <p:sp>
          <p:nvSpPr>
            <p:cNvPr name="TextBox 75" id="75"/>
            <p:cNvSpPr txBox="true"/>
            <p:nvPr/>
          </p:nvSpPr>
          <p:spPr>
            <a:xfrm rot="0">
              <a:off x="11338025" y="2624910"/>
              <a:ext cx="1131451" cy="2922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98"/>
                </a:lnSpc>
              </a:pPr>
              <a:r>
                <a:rPr lang="en-US" sz="1618">
                  <a:solidFill>
                    <a:srgbClr val="4F3729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Week</a:t>
              </a:r>
            </a:p>
          </p:txBody>
        </p:sp>
        <p:sp>
          <p:nvSpPr>
            <p:cNvPr name="TextBox 76" id="76"/>
            <p:cNvSpPr txBox="true"/>
            <p:nvPr/>
          </p:nvSpPr>
          <p:spPr>
            <a:xfrm rot="0">
              <a:off x="12854713" y="2970454"/>
              <a:ext cx="1131451" cy="3555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04"/>
                </a:lnSpc>
              </a:pPr>
              <a:r>
                <a:rPr lang="en-US" b="true" sz="1908">
                  <a:solidFill>
                    <a:srgbClr val="4F3729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6</a:t>
              </a:r>
            </a:p>
          </p:txBody>
        </p:sp>
        <p:sp>
          <p:nvSpPr>
            <p:cNvPr name="TextBox 77" id="77"/>
            <p:cNvSpPr txBox="true"/>
            <p:nvPr/>
          </p:nvSpPr>
          <p:spPr>
            <a:xfrm rot="0">
              <a:off x="12854713" y="2624910"/>
              <a:ext cx="1131451" cy="2922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98"/>
                </a:lnSpc>
              </a:pPr>
              <a:r>
                <a:rPr lang="en-US" sz="1618">
                  <a:solidFill>
                    <a:srgbClr val="4F3729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Week</a:t>
              </a:r>
            </a:p>
          </p:txBody>
        </p:sp>
        <p:sp>
          <p:nvSpPr>
            <p:cNvPr name="TextBox 78" id="78"/>
            <p:cNvSpPr txBox="true"/>
            <p:nvPr/>
          </p:nvSpPr>
          <p:spPr>
            <a:xfrm rot="0">
              <a:off x="14539942" y="2970454"/>
              <a:ext cx="1131451" cy="3555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04"/>
                </a:lnSpc>
              </a:pPr>
              <a:r>
                <a:rPr lang="en-US" b="true" sz="1908">
                  <a:solidFill>
                    <a:srgbClr val="4F3729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7</a:t>
              </a:r>
            </a:p>
          </p:txBody>
        </p:sp>
        <p:sp>
          <p:nvSpPr>
            <p:cNvPr name="TextBox 79" id="79"/>
            <p:cNvSpPr txBox="true"/>
            <p:nvPr/>
          </p:nvSpPr>
          <p:spPr>
            <a:xfrm rot="0">
              <a:off x="14539942" y="2624910"/>
              <a:ext cx="1131451" cy="2922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98"/>
                </a:lnSpc>
              </a:pPr>
              <a:r>
                <a:rPr lang="en-US" sz="1618">
                  <a:solidFill>
                    <a:srgbClr val="4F3729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Week</a:t>
              </a:r>
            </a:p>
          </p:txBody>
        </p:sp>
        <p:sp>
          <p:nvSpPr>
            <p:cNvPr name="TextBox 80" id="80"/>
            <p:cNvSpPr txBox="true"/>
            <p:nvPr/>
          </p:nvSpPr>
          <p:spPr>
            <a:xfrm rot="0">
              <a:off x="16060834" y="3008439"/>
              <a:ext cx="1131451" cy="3555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04"/>
                </a:lnSpc>
              </a:pPr>
              <a:r>
                <a:rPr lang="en-US" b="true" sz="1908">
                  <a:solidFill>
                    <a:srgbClr val="4F3729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8</a:t>
              </a:r>
            </a:p>
          </p:txBody>
        </p:sp>
        <p:sp>
          <p:nvSpPr>
            <p:cNvPr name="TextBox 81" id="81"/>
            <p:cNvSpPr txBox="true"/>
            <p:nvPr/>
          </p:nvSpPr>
          <p:spPr>
            <a:xfrm rot="0">
              <a:off x="16060834" y="2624910"/>
              <a:ext cx="1131451" cy="2922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98"/>
                </a:lnSpc>
              </a:pPr>
              <a:r>
                <a:rPr lang="en-US" sz="1618">
                  <a:solidFill>
                    <a:srgbClr val="4F3729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Week</a:t>
              </a:r>
            </a:p>
          </p:txBody>
        </p:sp>
        <p:sp>
          <p:nvSpPr>
            <p:cNvPr name="TextBox 82" id="82"/>
            <p:cNvSpPr txBox="true"/>
            <p:nvPr/>
          </p:nvSpPr>
          <p:spPr>
            <a:xfrm rot="0">
              <a:off x="17577522" y="3008439"/>
              <a:ext cx="1131451" cy="3555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04"/>
                </a:lnSpc>
              </a:pPr>
              <a:r>
                <a:rPr lang="en-US" b="true" sz="1908">
                  <a:solidFill>
                    <a:srgbClr val="4F3729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9</a:t>
              </a:r>
            </a:p>
          </p:txBody>
        </p:sp>
        <p:sp>
          <p:nvSpPr>
            <p:cNvPr name="TextBox 83" id="83"/>
            <p:cNvSpPr txBox="true"/>
            <p:nvPr/>
          </p:nvSpPr>
          <p:spPr>
            <a:xfrm rot="0">
              <a:off x="17577522" y="2624910"/>
              <a:ext cx="1131451" cy="2922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98"/>
                </a:lnSpc>
              </a:pPr>
              <a:r>
                <a:rPr lang="en-US" sz="1618">
                  <a:solidFill>
                    <a:srgbClr val="4F3729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Week</a:t>
              </a:r>
            </a:p>
          </p:txBody>
        </p:sp>
        <p:sp>
          <p:nvSpPr>
            <p:cNvPr name="TextBox 84" id="84"/>
            <p:cNvSpPr txBox="true"/>
            <p:nvPr/>
          </p:nvSpPr>
          <p:spPr>
            <a:xfrm rot="0">
              <a:off x="7695501" y="334287"/>
              <a:ext cx="7689000" cy="9557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10"/>
                </a:lnSpc>
                <a:spcBef>
                  <a:spcPct val="0"/>
                </a:spcBef>
              </a:pPr>
              <a:r>
                <a:rPr lang="en-US" b="true" sz="4293" spc="373">
                  <a:solidFill>
                    <a:srgbClr val="4F3729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GANTT CHART</a:t>
              </a:r>
            </a:p>
          </p:txBody>
        </p:sp>
        <p:sp>
          <p:nvSpPr>
            <p:cNvPr name="TextBox 85" id="85"/>
            <p:cNvSpPr txBox="true"/>
            <p:nvPr/>
          </p:nvSpPr>
          <p:spPr>
            <a:xfrm rot="0">
              <a:off x="1284220" y="10723868"/>
              <a:ext cx="4261003" cy="9380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77"/>
                </a:lnSpc>
                <a:spcBef>
                  <a:spcPct val="0"/>
                </a:spcBef>
              </a:pPr>
              <a:r>
                <a:rPr lang="en-US" sz="2055">
                  <a:solidFill>
                    <a:srgbClr val="4F3729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Documentation &amp; Deployment</a:t>
              </a:r>
            </a:p>
          </p:txBody>
        </p:sp>
        <p:sp>
          <p:nvSpPr>
            <p:cNvPr name="TextBox 86" id="86"/>
            <p:cNvSpPr txBox="true"/>
            <p:nvPr/>
          </p:nvSpPr>
          <p:spPr>
            <a:xfrm rot="0">
              <a:off x="19262751" y="2624910"/>
              <a:ext cx="1131451" cy="2922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98"/>
                </a:lnSpc>
              </a:pPr>
              <a:r>
                <a:rPr lang="en-US" sz="1618">
                  <a:solidFill>
                    <a:srgbClr val="4F3729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Week</a:t>
              </a:r>
            </a:p>
          </p:txBody>
        </p:sp>
        <p:sp>
          <p:nvSpPr>
            <p:cNvPr name="TextBox 87" id="87"/>
            <p:cNvSpPr txBox="true"/>
            <p:nvPr/>
          </p:nvSpPr>
          <p:spPr>
            <a:xfrm rot="0">
              <a:off x="20779439" y="2624910"/>
              <a:ext cx="1131451" cy="2922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98"/>
                </a:lnSpc>
              </a:pPr>
              <a:r>
                <a:rPr lang="en-US" sz="1618">
                  <a:solidFill>
                    <a:srgbClr val="4F3729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Week</a:t>
              </a:r>
            </a:p>
          </p:txBody>
        </p:sp>
        <p:sp>
          <p:nvSpPr>
            <p:cNvPr name="TextBox 88" id="88"/>
            <p:cNvSpPr txBox="true"/>
            <p:nvPr/>
          </p:nvSpPr>
          <p:spPr>
            <a:xfrm rot="0">
              <a:off x="22379399" y="2624910"/>
              <a:ext cx="1131451" cy="2922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98"/>
                </a:lnSpc>
              </a:pPr>
              <a:r>
                <a:rPr lang="en-US" sz="1618">
                  <a:solidFill>
                    <a:srgbClr val="4F3729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Week</a:t>
              </a:r>
            </a:p>
          </p:txBody>
        </p:sp>
        <p:sp>
          <p:nvSpPr>
            <p:cNvPr name="TextBox 89" id="89"/>
            <p:cNvSpPr txBox="true"/>
            <p:nvPr/>
          </p:nvSpPr>
          <p:spPr>
            <a:xfrm rot="0">
              <a:off x="20779439" y="2970454"/>
              <a:ext cx="1131451" cy="3555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04"/>
                </a:lnSpc>
              </a:pPr>
              <a:r>
                <a:rPr lang="en-US" b="true" sz="1908">
                  <a:solidFill>
                    <a:srgbClr val="4F3729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11</a:t>
              </a:r>
            </a:p>
          </p:txBody>
        </p:sp>
        <p:sp>
          <p:nvSpPr>
            <p:cNvPr name="TextBox 90" id="90"/>
            <p:cNvSpPr txBox="true"/>
            <p:nvPr/>
          </p:nvSpPr>
          <p:spPr>
            <a:xfrm rot="0">
              <a:off x="22379399" y="2970454"/>
              <a:ext cx="1131451" cy="3555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04"/>
                </a:lnSpc>
              </a:pPr>
              <a:r>
                <a:rPr lang="en-US" b="true" sz="1908">
                  <a:solidFill>
                    <a:srgbClr val="4F3729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12</a:t>
              </a:r>
            </a:p>
          </p:txBody>
        </p:sp>
        <p:sp>
          <p:nvSpPr>
            <p:cNvPr name="TextBox 91" id="91"/>
            <p:cNvSpPr txBox="true"/>
            <p:nvPr/>
          </p:nvSpPr>
          <p:spPr>
            <a:xfrm rot="0">
              <a:off x="19286828" y="3008439"/>
              <a:ext cx="1131451" cy="3555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04"/>
                </a:lnSpc>
              </a:pPr>
              <a:r>
                <a:rPr lang="en-US" b="true" sz="1908">
                  <a:solidFill>
                    <a:srgbClr val="4F3729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10</a:t>
              </a:r>
            </a:p>
          </p:txBody>
        </p:sp>
        <p:grpSp>
          <p:nvGrpSpPr>
            <p:cNvPr name="Group 92" id="92"/>
            <p:cNvGrpSpPr/>
            <p:nvPr/>
          </p:nvGrpSpPr>
          <p:grpSpPr>
            <a:xfrm rot="-5400000">
              <a:off x="7232202" y="4515009"/>
              <a:ext cx="412839" cy="466084"/>
              <a:chOff x="0" y="0"/>
              <a:chExt cx="719948" cy="812800"/>
            </a:xfrm>
          </p:grpSpPr>
          <p:sp>
            <p:nvSpPr>
              <p:cNvPr name="Freeform 93" id="93"/>
              <p:cNvSpPr/>
              <p:nvPr/>
            </p:nvSpPr>
            <p:spPr>
              <a:xfrm flipH="false" flipV="false" rot="0">
                <a:off x="0" y="0"/>
                <a:ext cx="71994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19948">
                    <a:moveTo>
                      <a:pt x="719948" y="406400"/>
                    </a:moveTo>
                    <a:lnTo>
                      <a:pt x="313548" y="0"/>
                    </a:lnTo>
                    <a:lnTo>
                      <a:pt x="313548" y="203200"/>
                    </a:lnTo>
                    <a:lnTo>
                      <a:pt x="0" y="203200"/>
                    </a:lnTo>
                    <a:lnTo>
                      <a:pt x="0" y="609600"/>
                    </a:lnTo>
                    <a:lnTo>
                      <a:pt x="313548" y="609600"/>
                    </a:lnTo>
                    <a:lnTo>
                      <a:pt x="313548" y="812800"/>
                    </a:lnTo>
                    <a:lnTo>
                      <a:pt x="719948" y="40640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94" id="94"/>
              <p:cNvSpPr txBox="true"/>
              <p:nvPr/>
            </p:nvSpPr>
            <p:spPr>
              <a:xfrm>
                <a:off x="0" y="146050"/>
                <a:ext cx="618348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5" id="95"/>
            <p:cNvSpPr txBox="true"/>
            <p:nvPr/>
          </p:nvSpPr>
          <p:spPr>
            <a:xfrm rot="0">
              <a:off x="21602862" y="-123825"/>
              <a:ext cx="2197789" cy="9764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965"/>
                </a:lnSpc>
                <a:spcBef>
                  <a:spcPct val="0"/>
                </a:spcBef>
              </a:pPr>
              <a:r>
                <a:rPr lang="en-US" sz="4261">
                  <a:solidFill>
                    <a:srgbClr val="5D494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13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443629"/>
            <a:ext cx="3096209" cy="6234948"/>
          </a:xfrm>
          <a:custGeom>
            <a:avLst/>
            <a:gdLst/>
            <a:ahLst/>
            <a:cxnLst/>
            <a:rect r="r" b="b" t="t" l="l"/>
            <a:pathLst>
              <a:path h="6234948" w="3096209">
                <a:moveTo>
                  <a:pt x="0" y="0"/>
                </a:moveTo>
                <a:lnTo>
                  <a:pt x="3096209" y="0"/>
                </a:lnTo>
                <a:lnTo>
                  <a:pt x="3096209" y="6234949"/>
                </a:lnTo>
                <a:lnTo>
                  <a:pt x="0" y="62349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25691" y="2428676"/>
            <a:ext cx="3020617" cy="6244300"/>
          </a:xfrm>
          <a:custGeom>
            <a:avLst/>
            <a:gdLst/>
            <a:ahLst/>
            <a:cxnLst/>
            <a:rect r="r" b="b" t="t" l="l"/>
            <a:pathLst>
              <a:path h="6244300" w="3020617">
                <a:moveTo>
                  <a:pt x="0" y="0"/>
                </a:moveTo>
                <a:lnTo>
                  <a:pt x="3020616" y="0"/>
                </a:lnTo>
                <a:lnTo>
                  <a:pt x="3020616" y="6244301"/>
                </a:lnTo>
                <a:lnTo>
                  <a:pt x="0" y="62443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875562" y="2432412"/>
            <a:ext cx="3076596" cy="6246166"/>
          </a:xfrm>
          <a:custGeom>
            <a:avLst/>
            <a:gdLst/>
            <a:ahLst/>
            <a:cxnLst/>
            <a:rect r="r" b="b" t="t" l="l"/>
            <a:pathLst>
              <a:path h="6246166" w="3076596">
                <a:moveTo>
                  <a:pt x="0" y="0"/>
                </a:moveTo>
                <a:lnTo>
                  <a:pt x="3076596" y="0"/>
                </a:lnTo>
                <a:lnTo>
                  <a:pt x="3076596" y="6246166"/>
                </a:lnTo>
                <a:lnTo>
                  <a:pt x="0" y="62461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81413" y="2432412"/>
            <a:ext cx="3077887" cy="6240564"/>
          </a:xfrm>
          <a:custGeom>
            <a:avLst/>
            <a:gdLst/>
            <a:ahLst/>
            <a:cxnLst/>
            <a:rect r="r" b="b" t="t" l="l"/>
            <a:pathLst>
              <a:path h="6240564" w="3077887">
                <a:moveTo>
                  <a:pt x="0" y="0"/>
                </a:moveTo>
                <a:lnTo>
                  <a:pt x="3077887" y="0"/>
                </a:lnTo>
                <a:lnTo>
                  <a:pt x="3077887" y="6240565"/>
                </a:lnTo>
                <a:lnTo>
                  <a:pt x="0" y="62405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639658" y="265434"/>
            <a:ext cx="1648342" cy="763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5"/>
              </a:lnSpc>
              <a:spcBef>
                <a:spcPct val="0"/>
              </a:spcBef>
            </a:pPr>
            <a:r>
              <a:rPr lang="en-US" sz="4261">
                <a:solidFill>
                  <a:srgbClr val="FFEEE2"/>
                </a:solidFill>
                <a:latin typeface="Poppins Light"/>
                <a:ea typeface="Poppins Light"/>
                <a:cs typeface="Poppins Light"/>
                <a:sym typeface="Poppins Light"/>
              </a:rPr>
              <a:t>14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44036" y="325472"/>
            <a:ext cx="5599929" cy="1263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46"/>
              </a:lnSpc>
            </a:pPr>
            <a:r>
              <a:rPr lang="en-US" sz="7390" b="true">
                <a:solidFill>
                  <a:srgbClr val="FFEEE2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PROTOTYPE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486152"/>
            <a:ext cx="3027950" cy="6249892"/>
          </a:xfrm>
          <a:custGeom>
            <a:avLst/>
            <a:gdLst/>
            <a:ahLst/>
            <a:cxnLst/>
            <a:rect r="r" b="b" t="t" l="l"/>
            <a:pathLst>
              <a:path h="6249892" w="3027950">
                <a:moveTo>
                  <a:pt x="0" y="0"/>
                </a:moveTo>
                <a:lnTo>
                  <a:pt x="3027950" y="0"/>
                </a:lnTo>
                <a:lnTo>
                  <a:pt x="3027950" y="6249892"/>
                </a:lnTo>
                <a:lnTo>
                  <a:pt x="0" y="62498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26102" y="2491744"/>
            <a:ext cx="3012156" cy="6244300"/>
          </a:xfrm>
          <a:custGeom>
            <a:avLst/>
            <a:gdLst/>
            <a:ahLst/>
            <a:cxnLst/>
            <a:rect r="r" b="b" t="t" l="l"/>
            <a:pathLst>
              <a:path h="6244300" w="3012156">
                <a:moveTo>
                  <a:pt x="0" y="0"/>
                </a:moveTo>
                <a:lnTo>
                  <a:pt x="3012155" y="0"/>
                </a:lnTo>
                <a:lnTo>
                  <a:pt x="3012155" y="6244300"/>
                </a:lnTo>
                <a:lnTo>
                  <a:pt x="0" y="6244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92310" y="2491744"/>
            <a:ext cx="3039582" cy="6248029"/>
          </a:xfrm>
          <a:custGeom>
            <a:avLst/>
            <a:gdLst/>
            <a:ahLst/>
            <a:cxnLst/>
            <a:rect r="r" b="b" t="t" l="l"/>
            <a:pathLst>
              <a:path h="6248029" w="3039582">
                <a:moveTo>
                  <a:pt x="0" y="0"/>
                </a:moveTo>
                <a:lnTo>
                  <a:pt x="3039582" y="0"/>
                </a:lnTo>
                <a:lnTo>
                  <a:pt x="3039582" y="6248029"/>
                </a:lnTo>
                <a:lnTo>
                  <a:pt x="0" y="62480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85945" y="2486152"/>
            <a:ext cx="3073355" cy="6248029"/>
          </a:xfrm>
          <a:custGeom>
            <a:avLst/>
            <a:gdLst/>
            <a:ahLst/>
            <a:cxnLst/>
            <a:rect r="r" b="b" t="t" l="l"/>
            <a:pathLst>
              <a:path h="6248029" w="3073355">
                <a:moveTo>
                  <a:pt x="0" y="0"/>
                </a:moveTo>
                <a:lnTo>
                  <a:pt x="3073355" y="0"/>
                </a:lnTo>
                <a:lnTo>
                  <a:pt x="3073355" y="6248029"/>
                </a:lnTo>
                <a:lnTo>
                  <a:pt x="0" y="62480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639658" y="265434"/>
            <a:ext cx="1648342" cy="763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5"/>
              </a:lnSpc>
              <a:spcBef>
                <a:spcPct val="0"/>
              </a:spcBef>
            </a:pPr>
            <a:r>
              <a:rPr lang="en-US" sz="4261">
                <a:solidFill>
                  <a:srgbClr val="FFEEE2"/>
                </a:solidFill>
                <a:latin typeface="Poppins Light"/>
                <a:ea typeface="Poppins Light"/>
                <a:cs typeface="Poppins Light"/>
                <a:sym typeface="Poppins Light"/>
              </a:rPr>
              <a:t>15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44036" y="325472"/>
            <a:ext cx="5599929" cy="1263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46"/>
              </a:lnSpc>
            </a:pPr>
            <a:r>
              <a:rPr lang="en-US" sz="7390" b="true">
                <a:solidFill>
                  <a:srgbClr val="FFEEE2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PROTOTYPE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61514" y="2354033"/>
            <a:ext cx="3035492" cy="6240564"/>
          </a:xfrm>
          <a:custGeom>
            <a:avLst/>
            <a:gdLst/>
            <a:ahLst/>
            <a:cxnLst/>
            <a:rect r="r" b="b" t="t" l="l"/>
            <a:pathLst>
              <a:path h="6240564" w="3035492">
                <a:moveTo>
                  <a:pt x="0" y="0"/>
                </a:moveTo>
                <a:lnTo>
                  <a:pt x="3035492" y="0"/>
                </a:lnTo>
                <a:lnTo>
                  <a:pt x="3035492" y="6240564"/>
                </a:lnTo>
                <a:lnTo>
                  <a:pt x="0" y="62405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0725" y="2322450"/>
            <a:ext cx="3054077" cy="6259179"/>
          </a:xfrm>
          <a:custGeom>
            <a:avLst/>
            <a:gdLst/>
            <a:ahLst/>
            <a:cxnLst/>
            <a:rect r="r" b="b" t="t" l="l"/>
            <a:pathLst>
              <a:path h="6259179" w="3054077">
                <a:moveTo>
                  <a:pt x="0" y="0"/>
                </a:moveTo>
                <a:lnTo>
                  <a:pt x="3054077" y="0"/>
                </a:lnTo>
                <a:lnTo>
                  <a:pt x="3054077" y="6259179"/>
                </a:lnTo>
                <a:lnTo>
                  <a:pt x="0" y="62591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73718" y="2328018"/>
            <a:ext cx="3072097" cy="6253611"/>
          </a:xfrm>
          <a:custGeom>
            <a:avLst/>
            <a:gdLst/>
            <a:ahLst/>
            <a:cxnLst/>
            <a:rect r="r" b="b" t="t" l="l"/>
            <a:pathLst>
              <a:path h="6253611" w="3072097">
                <a:moveTo>
                  <a:pt x="0" y="0"/>
                </a:moveTo>
                <a:lnTo>
                  <a:pt x="3072098" y="0"/>
                </a:lnTo>
                <a:lnTo>
                  <a:pt x="3072098" y="6253611"/>
                </a:lnTo>
                <a:lnTo>
                  <a:pt x="0" y="62536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42986" y="2328018"/>
            <a:ext cx="3016314" cy="6266580"/>
          </a:xfrm>
          <a:custGeom>
            <a:avLst/>
            <a:gdLst/>
            <a:ahLst/>
            <a:cxnLst/>
            <a:rect r="r" b="b" t="t" l="l"/>
            <a:pathLst>
              <a:path h="6266580" w="3016314">
                <a:moveTo>
                  <a:pt x="0" y="0"/>
                </a:moveTo>
                <a:lnTo>
                  <a:pt x="3016314" y="0"/>
                </a:lnTo>
                <a:lnTo>
                  <a:pt x="3016314" y="6266579"/>
                </a:lnTo>
                <a:lnTo>
                  <a:pt x="0" y="62665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639658" y="265434"/>
            <a:ext cx="1648342" cy="763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5"/>
              </a:lnSpc>
              <a:spcBef>
                <a:spcPct val="0"/>
              </a:spcBef>
            </a:pPr>
            <a:r>
              <a:rPr lang="en-US" sz="4261">
                <a:solidFill>
                  <a:srgbClr val="FFEEE2"/>
                </a:solidFill>
                <a:latin typeface="Poppins Light"/>
                <a:ea typeface="Poppins Light"/>
                <a:cs typeface="Poppins Light"/>
                <a:sym typeface="Poppins Light"/>
              </a:rPr>
              <a:t>16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44036" y="325472"/>
            <a:ext cx="5599929" cy="1263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46"/>
              </a:lnSpc>
            </a:pPr>
            <a:r>
              <a:rPr lang="en-US" sz="7390" b="true">
                <a:solidFill>
                  <a:srgbClr val="FFEEE2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PROTOTYPE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23678" y="2371567"/>
            <a:ext cx="3116981" cy="6242433"/>
          </a:xfrm>
          <a:custGeom>
            <a:avLst/>
            <a:gdLst/>
            <a:ahLst/>
            <a:cxnLst/>
            <a:rect r="r" b="b" t="t" l="l"/>
            <a:pathLst>
              <a:path h="6242433" w="3116981">
                <a:moveTo>
                  <a:pt x="0" y="0"/>
                </a:moveTo>
                <a:lnTo>
                  <a:pt x="3116981" y="0"/>
                </a:lnTo>
                <a:lnTo>
                  <a:pt x="3116981" y="6242433"/>
                </a:lnTo>
                <a:lnTo>
                  <a:pt x="0" y="6242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12259" y="2371567"/>
            <a:ext cx="3066161" cy="6242433"/>
          </a:xfrm>
          <a:custGeom>
            <a:avLst/>
            <a:gdLst/>
            <a:ahLst/>
            <a:cxnLst/>
            <a:rect r="r" b="b" t="t" l="l"/>
            <a:pathLst>
              <a:path h="6242433" w="3066161">
                <a:moveTo>
                  <a:pt x="0" y="0"/>
                </a:moveTo>
                <a:lnTo>
                  <a:pt x="3066161" y="0"/>
                </a:lnTo>
                <a:lnTo>
                  <a:pt x="3066161" y="6242433"/>
                </a:lnTo>
                <a:lnTo>
                  <a:pt x="0" y="62424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50789" y="2371567"/>
            <a:ext cx="3108511" cy="6242433"/>
          </a:xfrm>
          <a:custGeom>
            <a:avLst/>
            <a:gdLst/>
            <a:ahLst/>
            <a:cxnLst/>
            <a:rect r="r" b="b" t="t" l="l"/>
            <a:pathLst>
              <a:path h="6242433" w="3108511">
                <a:moveTo>
                  <a:pt x="0" y="0"/>
                </a:moveTo>
                <a:lnTo>
                  <a:pt x="3108511" y="0"/>
                </a:lnTo>
                <a:lnTo>
                  <a:pt x="3108511" y="6242433"/>
                </a:lnTo>
                <a:lnTo>
                  <a:pt x="0" y="62424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382803"/>
            <a:ext cx="3043142" cy="6231196"/>
          </a:xfrm>
          <a:custGeom>
            <a:avLst/>
            <a:gdLst/>
            <a:ahLst/>
            <a:cxnLst/>
            <a:rect r="r" b="b" t="t" l="l"/>
            <a:pathLst>
              <a:path h="6231196" w="3043142">
                <a:moveTo>
                  <a:pt x="0" y="0"/>
                </a:moveTo>
                <a:lnTo>
                  <a:pt x="3043142" y="0"/>
                </a:lnTo>
                <a:lnTo>
                  <a:pt x="3043142" y="6231197"/>
                </a:lnTo>
                <a:lnTo>
                  <a:pt x="0" y="623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639658" y="265434"/>
            <a:ext cx="1648342" cy="763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5"/>
              </a:lnSpc>
              <a:spcBef>
                <a:spcPct val="0"/>
              </a:spcBef>
            </a:pPr>
            <a:r>
              <a:rPr lang="en-US" sz="4261">
                <a:solidFill>
                  <a:srgbClr val="FFEEE2"/>
                </a:solidFill>
                <a:latin typeface="Poppins Light"/>
                <a:ea typeface="Poppins Light"/>
                <a:cs typeface="Poppins Light"/>
                <a:sym typeface="Poppins Light"/>
              </a:rPr>
              <a:t>17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44036" y="325472"/>
            <a:ext cx="5599929" cy="1263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46"/>
              </a:lnSpc>
            </a:pPr>
            <a:r>
              <a:rPr lang="en-US" sz="7390" b="true">
                <a:solidFill>
                  <a:srgbClr val="FFEEE2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PROTOTYPE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FFEE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639658" y="265434"/>
            <a:ext cx="1648342" cy="763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5"/>
              </a:lnSpc>
              <a:spcBef>
                <a:spcPct val="0"/>
              </a:spcBef>
            </a:pPr>
            <a:r>
              <a:rPr lang="en-US" sz="4261">
                <a:solidFill>
                  <a:srgbClr val="5D4940"/>
                </a:solidFill>
                <a:latin typeface="Poppins Light"/>
                <a:ea typeface="Poppins Light"/>
                <a:cs typeface="Poppins Light"/>
                <a:sym typeface="Poppins Light"/>
              </a:rPr>
              <a:t>18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187431" y="1937074"/>
            <a:ext cx="2636282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5D494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QNA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237848" y="7996866"/>
            <a:ext cx="453544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5D494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THANK YOU!!!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6EC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72495" y="8233572"/>
            <a:ext cx="3144990" cy="2882886"/>
            <a:chOff x="0" y="0"/>
            <a:chExt cx="6350000" cy="58207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5820791"/>
            </a:xfrm>
            <a:custGeom>
              <a:avLst/>
              <a:gdLst/>
              <a:ahLst/>
              <a:cxnLst/>
              <a:rect r="r" b="b" t="t" l="l"/>
              <a:pathLst>
                <a:path h="5820791" w="6350000">
                  <a:moveTo>
                    <a:pt x="6350000" y="5820791"/>
                  </a:moveTo>
                  <a:lnTo>
                    <a:pt x="0" y="5820791"/>
                  </a:lnTo>
                  <a:cubicBezTo>
                    <a:pt x="0" y="4716272"/>
                    <a:pt x="564388" y="3743706"/>
                    <a:pt x="1420241" y="3175000"/>
                  </a:cubicBezTo>
                  <a:lnTo>
                    <a:pt x="0" y="3175000"/>
                  </a:lnTo>
                  <a:cubicBezTo>
                    <a:pt x="0" y="1421511"/>
                    <a:pt x="1421511" y="0"/>
                    <a:pt x="3175000" y="0"/>
                  </a:cubicBezTo>
                  <a:cubicBezTo>
                    <a:pt x="4928489" y="0"/>
                    <a:pt x="6350000" y="1421511"/>
                    <a:pt x="6350000" y="3175000"/>
                  </a:cubicBezTo>
                  <a:lnTo>
                    <a:pt x="4929759" y="3175000"/>
                  </a:lnTo>
                  <a:cubicBezTo>
                    <a:pt x="5785612" y="3743706"/>
                    <a:pt x="6350000" y="4716272"/>
                    <a:pt x="6350000" y="5820791"/>
                  </a:cubicBezTo>
                  <a:close/>
                </a:path>
              </a:pathLst>
            </a:custGeom>
            <a:solidFill>
              <a:srgbClr val="94765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1572495" y="2525263"/>
            <a:ext cx="7895866" cy="6494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9"/>
              </a:lnSpc>
            </a:pPr>
            <a:r>
              <a:rPr lang="en-US" sz="3999" spc="-63" b="true">
                <a:solidFill>
                  <a:srgbClr val="5D4940"/>
                </a:solidFill>
                <a:latin typeface="Poppins Bold"/>
                <a:ea typeface="Poppins Bold"/>
                <a:cs typeface="Poppins Bold"/>
                <a:sym typeface="Poppins Bold"/>
              </a:rPr>
              <a:t>SADIA AFRIN   </a:t>
            </a:r>
          </a:p>
          <a:p>
            <a:pPr algn="l">
              <a:lnSpc>
                <a:spcPts val="8639"/>
              </a:lnSpc>
            </a:pPr>
            <a:r>
              <a:rPr lang="en-US" sz="3999" spc="-63" b="true">
                <a:solidFill>
                  <a:srgbClr val="5D4940"/>
                </a:solidFill>
                <a:latin typeface="Poppins Bold"/>
                <a:ea typeface="Poppins Bold"/>
                <a:cs typeface="Poppins Bold"/>
                <a:sym typeface="Poppins Bold"/>
              </a:rPr>
              <a:t>NABILA NEWAZ </a:t>
            </a:r>
          </a:p>
          <a:p>
            <a:pPr algn="l">
              <a:lnSpc>
                <a:spcPts val="8639"/>
              </a:lnSpc>
            </a:pPr>
            <a:r>
              <a:rPr lang="en-US" sz="3999" spc="-63" b="true">
                <a:solidFill>
                  <a:srgbClr val="5D4940"/>
                </a:solidFill>
                <a:latin typeface="Poppins Bold"/>
                <a:ea typeface="Poppins Bold"/>
                <a:cs typeface="Poppins Bold"/>
                <a:sym typeface="Poppins Bold"/>
              </a:rPr>
              <a:t>MEFTAUL JANNATI ANONNA  </a:t>
            </a:r>
          </a:p>
          <a:p>
            <a:pPr algn="l">
              <a:lnSpc>
                <a:spcPts val="8639"/>
              </a:lnSpc>
            </a:pPr>
            <a:r>
              <a:rPr lang="en-US" sz="3999" spc="-63" b="true">
                <a:solidFill>
                  <a:srgbClr val="5D4940"/>
                </a:solidFill>
                <a:latin typeface="Poppins Bold"/>
                <a:ea typeface="Poppins Bold"/>
                <a:cs typeface="Poppins Bold"/>
                <a:sym typeface="Poppins Bold"/>
              </a:rPr>
              <a:t>NAFISA HAQUE </a:t>
            </a:r>
          </a:p>
          <a:p>
            <a:pPr algn="l">
              <a:lnSpc>
                <a:spcPts val="8639"/>
              </a:lnSpc>
            </a:pPr>
            <a:r>
              <a:rPr lang="en-US" sz="3999" spc="-63" b="true">
                <a:solidFill>
                  <a:srgbClr val="5D4940"/>
                </a:solidFill>
                <a:latin typeface="Poppins Bold"/>
                <a:ea typeface="Poppins Bold"/>
                <a:cs typeface="Poppins Bold"/>
                <a:sym typeface="Poppins Bold"/>
              </a:rPr>
              <a:t>KHAN MAHI AL ATAHAR   </a:t>
            </a:r>
          </a:p>
          <a:p>
            <a:pPr algn="l">
              <a:lnSpc>
                <a:spcPts val="8639"/>
              </a:lnSpc>
            </a:pPr>
            <a:r>
              <a:rPr lang="en-US" sz="3999" spc="-63" b="true">
                <a:solidFill>
                  <a:srgbClr val="5D4940"/>
                </a:solidFill>
                <a:latin typeface="Poppins Bold"/>
                <a:ea typeface="Poppins Bold"/>
                <a:cs typeface="Poppins Bold"/>
                <a:sym typeface="Poppins Bold"/>
              </a:rPr>
              <a:t>SAKIB AHMED SHANTO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18839" y="549964"/>
            <a:ext cx="7566351" cy="1516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60"/>
              </a:lnSpc>
            </a:pPr>
            <a:r>
              <a:rPr lang="en-US" b="true" sz="6000" spc="-96">
                <a:solidFill>
                  <a:srgbClr val="5D4940"/>
                </a:solidFill>
                <a:latin typeface="Poppins Bold"/>
                <a:ea typeface="Poppins Bold"/>
                <a:cs typeface="Poppins Bold"/>
                <a:sym typeface="Poppins Bold"/>
              </a:rPr>
              <a:t>TEAM MEMBERS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185190" y="2525263"/>
            <a:ext cx="3346088" cy="6494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9"/>
              </a:lnSpc>
            </a:pPr>
            <a:r>
              <a:rPr lang="en-US" sz="3999" spc="-63" b="true">
                <a:solidFill>
                  <a:srgbClr val="5D4940"/>
                </a:solidFill>
                <a:latin typeface="Poppins Bold"/>
                <a:ea typeface="Poppins Bold"/>
                <a:cs typeface="Poppins Bold"/>
                <a:sym typeface="Poppins Bold"/>
              </a:rPr>
              <a:t>210041209</a:t>
            </a:r>
          </a:p>
          <a:p>
            <a:pPr algn="l">
              <a:lnSpc>
                <a:spcPts val="8639"/>
              </a:lnSpc>
            </a:pPr>
            <a:r>
              <a:rPr lang="en-US" sz="3999" spc="-63" b="true">
                <a:solidFill>
                  <a:srgbClr val="5D4940"/>
                </a:solidFill>
                <a:latin typeface="Poppins Bold"/>
                <a:ea typeface="Poppins Bold"/>
                <a:cs typeface="Poppins Bold"/>
                <a:sym typeface="Poppins Bold"/>
              </a:rPr>
              <a:t>210041216</a:t>
            </a:r>
          </a:p>
          <a:p>
            <a:pPr algn="l">
              <a:lnSpc>
                <a:spcPts val="8639"/>
              </a:lnSpc>
            </a:pPr>
            <a:r>
              <a:rPr lang="en-US" sz="3999" spc="-63" b="true">
                <a:solidFill>
                  <a:srgbClr val="5D4940"/>
                </a:solidFill>
                <a:latin typeface="Poppins Bold"/>
                <a:ea typeface="Poppins Bold"/>
                <a:cs typeface="Poppins Bold"/>
                <a:sym typeface="Poppins Bold"/>
              </a:rPr>
              <a:t>210041227</a:t>
            </a:r>
          </a:p>
          <a:p>
            <a:pPr algn="l">
              <a:lnSpc>
                <a:spcPts val="8639"/>
              </a:lnSpc>
            </a:pPr>
            <a:r>
              <a:rPr lang="en-US" sz="3999" spc="-63" b="true">
                <a:solidFill>
                  <a:srgbClr val="5D4940"/>
                </a:solidFill>
                <a:latin typeface="Poppins Bold"/>
                <a:ea typeface="Poppins Bold"/>
                <a:cs typeface="Poppins Bold"/>
                <a:sym typeface="Poppins Bold"/>
              </a:rPr>
              <a:t>210041231</a:t>
            </a:r>
          </a:p>
          <a:p>
            <a:pPr algn="l">
              <a:lnSpc>
                <a:spcPts val="8639"/>
              </a:lnSpc>
            </a:pPr>
            <a:r>
              <a:rPr lang="en-US" sz="3999" spc="-63" b="true">
                <a:solidFill>
                  <a:srgbClr val="5D4940"/>
                </a:solidFill>
                <a:latin typeface="Poppins Bold"/>
                <a:ea typeface="Poppins Bold"/>
                <a:cs typeface="Poppins Bold"/>
                <a:sym typeface="Poppins Bold"/>
              </a:rPr>
              <a:t>210041260</a:t>
            </a:r>
          </a:p>
          <a:p>
            <a:pPr algn="l">
              <a:lnSpc>
                <a:spcPts val="8639"/>
              </a:lnSpc>
            </a:pPr>
            <a:r>
              <a:rPr lang="en-US" sz="3999" spc="-63" b="true">
                <a:solidFill>
                  <a:srgbClr val="5D4940"/>
                </a:solidFill>
                <a:latin typeface="Poppins Bold"/>
                <a:ea typeface="Poppins Bold"/>
                <a:cs typeface="Poppins Bold"/>
                <a:sym typeface="Poppins Bold"/>
              </a:rPr>
              <a:t>210041262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173651" y="265434"/>
            <a:ext cx="1648342" cy="763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5"/>
              </a:lnSpc>
              <a:spcBef>
                <a:spcPct val="0"/>
              </a:spcBef>
            </a:pPr>
            <a:r>
              <a:rPr lang="en-US" sz="4261">
                <a:solidFill>
                  <a:srgbClr val="5D4940"/>
                </a:solidFill>
                <a:latin typeface="Poppins Light"/>
                <a:ea typeface="Poppins Light"/>
                <a:cs typeface="Poppins Light"/>
                <a:sym typeface="Poppins Light"/>
              </a:rPr>
              <a:t>01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E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302325">
            <a:off x="962007" y="9128126"/>
            <a:ext cx="8246293" cy="281312"/>
          </a:xfrm>
          <a:custGeom>
            <a:avLst/>
            <a:gdLst/>
            <a:ahLst/>
            <a:cxnLst/>
            <a:rect r="r" b="b" t="t" l="l"/>
            <a:pathLst>
              <a:path h="281312" w="8246293">
                <a:moveTo>
                  <a:pt x="0" y="0"/>
                </a:moveTo>
                <a:lnTo>
                  <a:pt x="8246292" y="0"/>
                </a:lnTo>
                <a:lnTo>
                  <a:pt x="8246292" y="281312"/>
                </a:lnTo>
                <a:lnTo>
                  <a:pt x="0" y="281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25434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751070" y="4056390"/>
            <a:ext cx="11482569" cy="8611926"/>
            <a:chOff x="0" y="0"/>
            <a:chExt cx="812800" cy="609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4424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859439" y="5309887"/>
            <a:ext cx="8246293" cy="281312"/>
          </a:xfrm>
          <a:custGeom>
            <a:avLst/>
            <a:gdLst/>
            <a:ahLst/>
            <a:cxnLst/>
            <a:rect r="r" b="b" t="t" l="l"/>
            <a:pathLst>
              <a:path h="281312" w="8246293">
                <a:moveTo>
                  <a:pt x="0" y="0"/>
                </a:moveTo>
                <a:lnTo>
                  <a:pt x="8246293" y="0"/>
                </a:lnTo>
                <a:lnTo>
                  <a:pt x="8246293" y="281312"/>
                </a:lnTo>
                <a:lnTo>
                  <a:pt x="0" y="281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25434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302325">
            <a:off x="4586007" y="1375768"/>
            <a:ext cx="8246293" cy="281312"/>
          </a:xfrm>
          <a:custGeom>
            <a:avLst/>
            <a:gdLst/>
            <a:ahLst/>
            <a:cxnLst/>
            <a:rect r="r" b="b" t="t" l="l"/>
            <a:pathLst>
              <a:path h="281312" w="8246293">
                <a:moveTo>
                  <a:pt x="0" y="0"/>
                </a:moveTo>
                <a:lnTo>
                  <a:pt x="8246293" y="0"/>
                </a:lnTo>
                <a:lnTo>
                  <a:pt x="8246293" y="281312"/>
                </a:lnTo>
                <a:lnTo>
                  <a:pt x="0" y="281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25434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1803630" y="-3277263"/>
            <a:ext cx="11987660" cy="8611926"/>
            <a:chOff x="0" y="0"/>
            <a:chExt cx="848553" cy="609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48553" cy="609600"/>
            </a:xfrm>
            <a:custGeom>
              <a:avLst/>
              <a:gdLst/>
              <a:ahLst/>
              <a:cxnLst/>
              <a:rect r="r" b="b" t="t" l="l"/>
              <a:pathLst>
                <a:path h="609600" w="848553">
                  <a:moveTo>
                    <a:pt x="203200" y="0"/>
                  </a:moveTo>
                  <a:lnTo>
                    <a:pt x="848553" y="0"/>
                  </a:lnTo>
                  <a:lnTo>
                    <a:pt x="645353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93B3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57150"/>
              <a:ext cx="645353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true" rot="0">
            <a:off x="1504082" y="2281573"/>
            <a:ext cx="7679019" cy="261960"/>
          </a:xfrm>
          <a:custGeom>
            <a:avLst/>
            <a:gdLst/>
            <a:ahLst/>
            <a:cxnLst/>
            <a:rect r="r" b="b" t="t" l="l"/>
            <a:pathLst>
              <a:path h="261960" w="7679019">
                <a:moveTo>
                  <a:pt x="0" y="261960"/>
                </a:moveTo>
                <a:lnTo>
                  <a:pt x="7679018" y="261960"/>
                </a:lnTo>
                <a:lnTo>
                  <a:pt x="7679018" y="0"/>
                </a:lnTo>
                <a:lnTo>
                  <a:pt x="0" y="0"/>
                </a:lnTo>
                <a:lnTo>
                  <a:pt x="0" y="261960"/>
                </a:lnTo>
                <a:close/>
              </a:path>
            </a:pathLst>
          </a:custGeom>
          <a:blipFill>
            <a:blip r:embed="rId2"/>
            <a:stretch>
              <a:fillRect l="0" t="-2825434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-5400000">
            <a:off x="-1344595" y="5312454"/>
            <a:ext cx="5898575" cy="201223"/>
          </a:xfrm>
          <a:custGeom>
            <a:avLst/>
            <a:gdLst/>
            <a:ahLst/>
            <a:cxnLst/>
            <a:rect r="r" b="b" t="t" l="l"/>
            <a:pathLst>
              <a:path h="201223" w="5898575">
                <a:moveTo>
                  <a:pt x="0" y="201223"/>
                </a:moveTo>
                <a:lnTo>
                  <a:pt x="5898575" y="201223"/>
                </a:lnTo>
                <a:lnTo>
                  <a:pt x="5898575" y="0"/>
                </a:lnTo>
                <a:lnTo>
                  <a:pt x="0" y="0"/>
                </a:lnTo>
                <a:lnTo>
                  <a:pt x="0" y="201223"/>
                </a:lnTo>
                <a:close/>
              </a:path>
            </a:pathLst>
          </a:custGeom>
          <a:blipFill>
            <a:blip r:embed="rId2"/>
            <a:stretch>
              <a:fillRect l="0" t="-2825434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9556081" y="5334663"/>
            <a:ext cx="7509071" cy="3486565"/>
            <a:chOff x="0" y="0"/>
            <a:chExt cx="1977698" cy="91827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77698" cy="918272"/>
            </a:xfrm>
            <a:custGeom>
              <a:avLst/>
              <a:gdLst/>
              <a:ahLst/>
              <a:cxnLst/>
              <a:rect r="r" b="b" t="t" l="l"/>
              <a:pathLst>
                <a:path h="918272" w="1977698">
                  <a:moveTo>
                    <a:pt x="0" y="0"/>
                  </a:moveTo>
                  <a:lnTo>
                    <a:pt x="1977698" y="0"/>
                  </a:lnTo>
                  <a:lnTo>
                    <a:pt x="1977698" y="918272"/>
                  </a:lnTo>
                  <a:lnTo>
                    <a:pt x="0" y="918272"/>
                  </a:lnTo>
                  <a:close/>
                </a:path>
              </a:pathLst>
            </a:custGeom>
            <a:solidFill>
              <a:srgbClr val="946D4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977698" cy="9754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-3223857">
            <a:off x="15181732" y="-1203600"/>
            <a:ext cx="2849267" cy="2776740"/>
          </a:xfrm>
          <a:custGeom>
            <a:avLst/>
            <a:gdLst/>
            <a:ahLst/>
            <a:cxnLst/>
            <a:rect r="r" b="b" t="t" l="l"/>
            <a:pathLst>
              <a:path h="2776740" w="2849267">
                <a:moveTo>
                  <a:pt x="0" y="0"/>
                </a:moveTo>
                <a:lnTo>
                  <a:pt x="2849267" y="0"/>
                </a:lnTo>
                <a:lnTo>
                  <a:pt x="2849267" y="2776740"/>
                </a:lnTo>
                <a:lnTo>
                  <a:pt x="0" y="27767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-5400000">
            <a:off x="3437939" y="8229600"/>
            <a:ext cx="4553602" cy="4114800"/>
          </a:xfrm>
          <a:custGeom>
            <a:avLst/>
            <a:gdLst/>
            <a:ahLst/>
            <a:cxnLst/>
            <a:rect r="r" b="b" t="t" l="l"/>
            <a:pathLst>
              <a:path h="4114800" w="4553602">
                <a:moveTo>
                  <a:pt x="0" y="0"/>
                </a:moveTo>
                <a:lnTo>
                  <a:pt x="4553602" y="0"/>
                </a:lnTo>
                <a:lnTo>
                  <a:pt x="4553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96575" y="540976"/>
            <a:ext cx="1591224" cy="487724"/>
          </a:xfrm>
          <a:custGeom>
            <a:avLst/>
            <a:gdLst/>
            <a:ahLst/>
            <a:cxnLst/>
            <a:rect r="r" b="b" t="t" l="l"/>
            <a:pathLst>
              <a:path h="487724" w="1591224">
                <a:moveTo>
                  <a:pt x="0" y="0"/>
                </a:moveTo>
                <a:lnTo>
                  <a:pt x="1591224" y="0"/>
                </a:lnTo>
                <a:lnTo>
                  <a:pt x="1591224" y="487724"/>
                </a:lnTo>
                <a:lnTo>
                  <a:pt x="0" y="487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5400000">
            <a:off x="-753049" y="7964659"/>
            <a:ext cx="2804254" cy="795388"/>
          </a:xfrm>
          <a:custGeom>
            <a:avLst/>
            <a:gdLst/>
            <a:ahLst/>
            <a:cxnLst/>
            <a:rect r="r" b="b" t="t" l="l"/>
            <a:pathLst>
              <a:path h="795388" w="2804254">
                <a:moveTo>
                  <a:pt x="0" y="0"/>
                </a:moveTo>
                <a:lnTo>
                  <a:pt x="2804254" y="0"/>
                </a:lnTo>
                <a:lnTo>
                  <a:pt x="2804254" y="795388"/>
                </a:lnTo>
                <a:lnTo>
                  <a:pt x="0" y="7953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true" rot="0">
            <a:off x="8927347" y="9078404"/>
            <a:ext cx="7679019" cy="261960"/>
          </a:xfrm>
          <a:custGeom>
            <a:avLst/>
            <a:gdLst/>
            <a:ahLst/>
            <a:cxnLst/>
            <a:rect r="r" b="b" t="t" l="l"/>
            <a:pathLst>
              <a:path h="261960" w="7679019">
                <a:moveTo>
                  <a:pt x="0" y="261960"/>
                </a:moveTo>
                <a:lnTo>
                  <a:pt x="7679019" y="261960"/>
                </a:lnTo>
                <a:lnTo>
                  <a:pt x="7679019" y="0"/>
                </a:lnTo>
                <a:lnTo>
                  <a:pt x="0" y="0"/>
                </a:lnTo>
                <a:lnTo>
                  <a:pt x="0" y="261960"/>
                </a:lnTo>
                <a:close/>
              </a:path>
            </a:pathLst>
          </a:custGeom>
          <a:blipFill>
            <a:blip r:embed="rId2"/>
            <a:stretch>
              <a:fillRect l="0" t="-2825434" r="0" b="0"/>
            </a:stretch>
          </a:blipFill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980139" y="2861958"/>
            <a:ext cx="6857614" cy="5148241"/>
            <a:chOff x="0" y="0"/>
            <a:chExt cx="8916670" cy="669404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155575" y="155575"/>
              <a:ext cx="8605520" cy="6382893"/>
            </a:xfrm>
            <a:custGeom>
              <a:avLst/>
              <a:gdLst/>
              <a:ahLst/>
              <a:cxnLst/>
              <a:rect r="r" b="b" t="t" l="l"/>
              <a:pathLst>
                <a:path h="6382893" w="8605520">
                  <a:moveTo>
                    <a:pt x="0" y="0"/>
                  </a:moveTo>
                  <a:lnTo>
                    <a:pt x="8605520" y="0"/>
                  </a:lnTo>
                  <a:lnTo>
                    <a:pt x="8605520" y="6382893"/>
                  </a:lnTo>
                  <a:lnTo>
                    <a:pt x="0" y="6382893"/>
                  </a:lnTo>
                  <a:close/>
                </a:path>
              </a:pathLst>
            </a:custGeom>
            <a:blipFill>
              <a:blip r:embed="rId11"/>
              <a:stretch>
                <a:fillRect l="-7966" t="0" r="-7966" b="-12216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6350" y="6350"/>
              <a:ext cx="8903970" cy="6681343"/>
            </a:xfrm>
            <a:custGeom>
              <a:avLst/>
              <a:gdLst/>
              <a:ahLst/>
              <a:cxnLst/>
              <a:rect r="r" b="b" t="t" l="l"/>
              <a:pathLst>
                <a:path h="6681343" w="8903970">
                  <a:moveTo>
                    <a:pt x="8903970" y="6681343"/>
                  </a:moveTo>
                  <a:lnTo>
                    <a:pt x="0" y="6681343"/>
                  </a:lnTo>
                  <a:lnTo>
                    <a:pt x="0" y="0"/>
                  </a:lnTo>
                  <a:lnTo>
                    <a:pt x="8903970" y="0"/>
                  </a:lnTo>
                  <a:lnTo>
                    <a:pt x="8903970" y="6681343"/>
                  </a:lnTo>
                  <a:close/>
                  <a:moveTo>
                    <a:pt x="19050" y="6662293"/>
                  </a:moveTo>
                  <a:lnTo>
                    <a:pt x="8884920" y="6662293"/>
                  </a:lnTo>
                  <a:lnTo>
                    <a:pt x="8884920" y="19050"/>
                  </a:lnTo>
                  <a:lnTo>
                    <a:pt x="19050" y="19050"/>
                  </a:lnTo>
                  <a:lnTo>
                    <a:pt x="19050" y="6662293"/>
                  </a:lnTo>
                  <a:close/>
                  <a:moveTo>
                    <a:pt x="8764270" y="6541643"/>
                  </a:moveTo>
                  <a:lnTo>
                    <a:pt x="139700" y="6541643"/>
                  </a:lnTo>
                  <a:lnTo>
                    <a:pt x="139700" y="139700"/>
                  </a:lnTo>
                  <a:lnTo>
                    <a:pt x="8764270" y="139700"/>
                  </a:lnTo>
                  <a:lnTo>
                    <a:pt x="8764270" y="6541643"/>
                  </a:lnTo>
                  <a:close/>
                  <a:moveTo>
                    <a:pt x="158750" y="6522593"/>
                  </a:moveTo>
                  <a:lnTo>
                    <a:pt x="8745220" y="6522593"/>
                  </a:lnTo>
                  <a:lnTo>
                    <a:pt x="8745220" y="158750"/>
                  </a:lnTo>
                  <a:lnTo>
                    <a:pt x="158750" y="158750"/>
                  </a:lnTo>
                  <a:lnTo>
                    <a:pt x="158750" y="6522593"/>
                  </a:lnTo>
                  <a:close/>
                </a:path>
              </a:pathLst>
            </a:custGeom>
            <a:solidFill>
              <a:srgbClr val="946D4A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8823115" y="1328438"/>
            <a:ext cx="8436185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840"/>
              </a:lnSpc>
            </a:pPr>
            <a:r>
              <a:rPr lang="en-US" b="true" sz="5600">
                <a:solidFill>
                  <a:srgbClr val="392C25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SHONDHAN OVERVIEW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862946" y="6936778"/>
            <a:ext cx="5935323" cy="1425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b="true" sz="2000" spc="18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it features a robust host interface for property owners to manage listings, communicate with renters, and track property performance efficiently.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862946" y="5553735"/>
            <a:ext cx="3282861" cy="62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99"/>
              </a:lnSpc>
            </a:pPr>
            <a:r>
              <a:rPr lang="en-US" b="true" sz="3499" spc="31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SHONDHAN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862946" y="6283674"/>
            <a:ext cx="5548386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spc="2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Enhanched Property Discovery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862946" y="2804808"/>
            <a:ext cx="6202207" cy="1953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b="true" sz="2199" spc="197">
                <a:solidFill>
                  <a:srgbClr val="392C25"/>
                </a:solidFill>
                <a:latin typeface="Poppins Bold"/>
                <a:ea typeface="Poppins Bold"/>
                <a:cs typeface="Poppins Bold"/>
                <a:sym typeface="Poppins Bold"/>
              </a:rPr>
              <a:t>This mobile app that allows users to rent homes, lands, and commercial spaces using augmented reality (AR) to view real-time property details in their surroundings.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974098" y="21572"/>
            <a:ext cx="1648342" cy="763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5"/>
              </a:lnSpc>
              <a:spcBef>
                <a:spcPct val="0"/>
              </a:spcBef>
            </a:pPr>
            <a:r>
              <a:rPr lang="en-US" sz="4261">
                <a:solidFill>
                  <a:srgbClr val="5D4940"/>
                </a:solidFill>
                <a:latin typeface="Poppins Light"/>
                <a:ea typeface="Poppins Light"/>
                <a:cs typeface="Poppins Light"/>
                <a:sym typeface="Poppins Light"/>
              </a:rPr>
              <a:t>02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C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21444" y="7975564"/>
            <a:ext cx="3756733" cy="3443647"/>
            <a:chOff x="0" y="0"/>
            <a:chExt cx="6350000" cy="58207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5820791"/>
            </a:xfrm>
            <a:custGeom>
              <a:avLst/>
              <a:gdLst/>
              <a:ahLst/>
              <a:cxnLst/>
              <a:rect r="r" b="b" t="t" l="l"/>
              <a:pathLst>
                <a:path h="5820791" w="6350000">
                  <a:moveTo>
                    <a:pt x="6350000" y="5820791"/>
                  </a:moveTo>
                  <a:lnTo>
                    <a:pt x="0" y="5820791"/>
                  </a:lnTo>
                  <a:cubicBezTo>
                    <a:pt x="0" y="4716272"/>
                    <a:pt x="564388" y="3743706"/>
                    <a:pt x="1420241" y="3175000"/>
                  </a:cubicBezTo>
                  <a:lnTo>
                    <a:pt x="0" y="3175000"/>
                  </a:lnTo>
                  <a:cubicBezTo>
                    <a:pt x="0" y="1421511"/>
                    <a:pt x="1421511" y="0"/>
                    <a:pt x="3175000" y="0"/>
                  </a:cubicBezTo>
                  <a:cubicBezTo>
                    <a:pt x="4928489" y="0"/>
                    <a:pt x="6350000" y="1421511"/>
                    <a:pt x="6350000" y="3175000"/>
                  </a:cubicBezTo>
                  <a:lnTo>
                    <a:pt x="4929759" y="3175000"/>
                  </a:lnTo>
                  <a:cubicBezTo>
                    <a:pt x="5785612" y="3743706"/>
                    <a:pt x="6350000" y="4716272"/>
                    <a:pt x="6350000" y="5820791"/>
                  </a:cubicBezTo>
                  <a:close/>
                </a:path>
              </a:pathLst>
            </a:custGeom>
            <a:solidFill>
              <a:srgbClr val="94765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-1878367" y="-2414947"/>
            <a:ext cx="3756733" cy="3443647"/>
            <a:chOff x="0" y="0"/>
            <a:chExt cx="6350000" cy="58207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5820791"/>
            </a:xfrm>
            <a:custGeom>
              <a:avLst/>
              <a:gdLst/>
              <a:ahLst/>
              <a:cxnLst/>
              <a:rect r="r" b="b" t="t" l="l"/>
              <a:pathLst>
                <a:path h="5820791" w="6350000">
                  <a:moveTo>
                    <a:pt x="6350000" y="5820791"/>
                  </a:moveTo>
                  <a:lnTo>
                    <a:pt x="0" y="5820791"/>
                  </a:lnTo>
                  <a:cubicBezTo>
                    <a:pt x="0" y="4716272"/>
                    <a:pt x="564388" y="3743706"/>
                    <a:pt x="1420241" y="3175000"/>
                  </a:cubicBezTo>
                  <a:lnTo>
                    <a:pt x="0" y="3175000"/>
                  </a:lnTo>
                  <a:cubicBezTo>
                    <a:pt x="0" y="1421511"/>
                    <a:pt x="1421511" y="0"/>
                    <a:pt x="3175000" y="0"/>
                  </a:cubicBezTo>
                  <a:cubicBezTo>
                    <a:pt x="4928489" y="0"/>
                    <a:pt x="6350000" y="1421511"/>
                    <a:pt x="6350000" y="3175000"/>
                  </a:cubicBezTo>
                  <a:lnTo>
                    <a:pt x="4929759" y="3175000"/>
                  </a:lnTo>
                  <a:cubicBezTo>
                    <a:pt x="5785612" y="3743706"/>
                    <a:pt x="6350000" y="4716272"/>
                    <a:pt x="6350000" y="5820791"/>
                  </a:cubicBezTo>
                  <a:close/>
                </a:path>
              </a:pathLst>
            </a:custGeom>
            <a:solidFill>
              <a:srgbClr val="94765F">
                <a:alpha val="23922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562143" y="4247136"/>
            <a:ext cx="8194996" cy="3930431"/>
            <a:chOff x="0" y="0"/>
            <a:chExt cx="2158353" cy="10351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58353" cy="1035175"/>
            </a:xfrm>
            <a:custGeom>
              <a:avLst/>
              <a:gdLst/>
              <a:ahLst/>
              <a:cxnLst/>
              <a:rect r="r" b="b" t="t" l="l"/>
              <a:pathLst>
                <a:path h="1035175" w="2158353">
                  <a:moveTo>
                    <a:pt x="0" y="0"/>
                  </a:moveTo>
                  <a:lnTo>
                    <a:pt x="2158353" y="0"/>
                  </a:lnTo>
                  <a:lnTo>
                    <a:pt x="2158353" y="1035175"/>
                  </a:lnTo>
                  <a:lnTo>
                    <a:pt x="0" y="1035175"/>
                  </a:lnTo>
                  <a:close/>
                </a:path>
              </a:pathLst>
            </a:custGeom>
            <a:solidFill>
              <a:srgbClr val="5D494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158353" cy="107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1356623" y="2836586"/>
            <a:ext cx="5531480" cy="5531480"/>
            <a:chOff x="0" y="0"/>
            <a:chExt cx="14840029" cy="1484002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5D494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2"/>
              <a:stretch>
                <a:fillRect l="223" t="0" r="223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704884" y="3257362"/>
            <a:ext cx="8194996" cy="3930431"/>
            <a:chOff x="0" y="0"/>
            <a:chExt cx="2158353" cy="10351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158353" cy="1035175"/>
            </a:xfrm>
            <a:custGeom>
              <a:avLst/>
              <a:gdLst/>
              <a:ahLst/>
              <a:cxnLst/>
              <a:rect r="r" b="b" t="t" l="l"/>
              <a:pathLst>
                <a:path h="1035175" w="2158353">
                  <a:moveTo>
                    <a:pt x="0" y="0"/>
                  </a:moveTo>
                  <a:lnTo>
                    <a:pt x="2158353" y="0"/>
                  </a:lnTo>
                  <a:lnTo>
                    <a:pt x="2158353" y="1035175"/>
                  </a:lnTo>
                  <a:lnTo>
                    <a:pt x="0" y="1035175"/>
                  </a:lnTo>
                  <a:close/>
                </a:path>
              </a:pathLst>
            </a:custGeom>
            <a:solidFill>
              <a:srgbClr val="392C2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158353" cy="107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true" rot="0">
            <a:off x="2707691" y="8368067"/>
            <a:ext cx="8177259" cy="278957"/>
          </a:xfrm>
          <a:custGeom>
            <a:avLst/>
            <a:gdLst/>
            <a:ahLst/>
            <a:cxnLst/>
            <a:rect r="r" b="b" t="t" l="l"/>
            <a:pathLst>
              <a:path h="278957" w="8177259">
                <a:moveTo>
                  <a:pt x="0" y="278957"/>
                </a:moveTo>
                <a:lnTo>
                  <a:pt x="8177259" y="278957"/>
                </a:lnTo>
                <a:lnTo>
                  <a:pt x="8177259" y="0"/>
                </a:lnTo>
                <a:lnTo>
                  <a:pt x="0" y="0"/>
                </a:lnTo>
                <a:lnTo>
                  <a:pt x="0" y="278957"/>
                </a:lnTo>
                <a:close/>
              </a:path>
            </a:pathLst>
          </a:custGeom>
          <a:blipFill>
            <a:blip r:embed="rId3"/>
            <a:stretch>
              <a:fillRect l="0" t="-2825434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1536513"/>
            <a:ext cx="11082217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99"/>
              </a:lnSpc>
            </a:pPr>
            <a:r>
              <a:rPr lang="en-US" sz="9999" spc="-479" b="true">
                <a:solidFill>
                  <a:srgbClr val="4F372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Why SHONDHAN 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4311029"/>
            <a:ext cx="7411541" cy="172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4"/>
              </a:lnSpc>
              <a:spcBef>
                <a:spcPct val="0"/>
              </a:spcBef>
            </a:pPr>
            <a:r>
              <a:rPr lang="en-US" sz="3224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Simplifies property hunting, bringing the listings directly to the user’s surroundings.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639658" y="265434"/>
            <a:ext cx="1648342" cy="763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5"/>
              </a:lnSpc>
              <a:spcBef>
                <a:spcPct val="0"/>
              </a:spcBef>
            </a:pPr>
            <a:r>
              <a:rPr lang="en-US" sz="4261">
                <a:solidFill>
                  <a:srgbClr val="5D4940"/>
                </a:solidFill>
                <a:latin typeface="Poppins Light"/>
                <a:ea typeface="Poppins Light"/>
                <a:cs typeface="Poppins Light"/>
                <a:sym typeface="Poppins Light"/>
              </a:rPr>
              <a:t>03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6EC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78367" y="-1887222"/>
            <a:ext cx="3756733" cy="3443647"/>
            <a:chOff x="0" y="0"/>
            <a:chExt cx="6350000" cy="58207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5820791"/>
            </a:xfrm>
            <a:custGeom>
              <a:avLst/>
              <a:gdLst/>
              <a:ahLst/>
              <a:cxnLst/>
              <a:rect r="r" b="b" t="t" l="l"/>
              <a:pathLst>
                <a:path h="5820791" w="6350000">
                  <a:moveTo>
                    <a:pt x="6350000" y="5820791"/>
                  </a:moveTo>
                  <a:lnTo>
                    <a:pt x="0" y="5820791"/>
                  </a:lnTo>
                  <a:cubicBezTo>
                    <a:pt x="0" y="4716272"/>
                    <a:pt x="564388" y="3743706"/>
                    <a:pt x="1420241" y="3175000"/>
                  </a:cubicBezTo>
                  <a:lnTo>
                    <a:pt x="0" y="3175000"/>
                  </a:lnTo>
                  <a:cubicBezTo>
                    <a:pt x="0" y="1421511"/>
                    <a:pt x="1421511" y="0"/>
                    <a:pt x="3175000" y="0"/>
                  </a:cubicBezTo>
                  <a:cubicBezTo>
                    <a:pt x="4928489" y="0"/>
                    <a:pt x="6350000" y="1421511"/>
                    <a:pt x="6350000" y="3175000"/>
                  </a:cubicBezTo>
                  <a:lnTo>
                    <a:pt x="4929759" y="3175000"/>
                  </a:lnTo>
                  <a:cubicBezTo>
                    <a:pt x="5785612" y="3743706"/>
                    <a:pt x="6350000" y="4716272"/>
                    <a:pt x="6350000" y="5820791"/>
                  </a:cubicBezTo>
                  <a:close/>
                </a:path>
              </a:pathLst>
            </a:custGeom>
            <a:solidFill>
              <a:srgbClr val="94765F">
                <a:alpha val="23922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3597714"/>
            <a:ext cx="6225325" cy="4858538"/>
            <a:chOff x="0" y="0"/>
            <a:chExt cx="754337" cy="5887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54337" cy="588721"/>
            </a:xfrm>
            <a:custGeom>
              <a:avLst/>
              <a:gdLst/>
              <a:ahLst/>
              <a:cxnLst/>
              <a:rect r="r" b="b" t="t" l="l"/>
              <a:pathLst>
                <a:path h="588721" w="754337">
                  <a:moveTo>
                    <a:pt x="551137" y="0"/>
                  </a:moveTo>
                  <a:lnTo>
                    <a:pt x="0" y="0"/>
                  </a:lnTo>
                  <a:lnTo>
                    <a:pt x="203200" y="588721"/>
                  </a:lnTo>
                  <a:lnTo>
                    <a:pt x="754337" y="588721"/>
                  </a:lnTo>
                  <a:lnTo>
                    <a:pt x="551137" y="0"/>
                  </a:lnTo>
                  <a:close/>
                </a:path>
              </a:pathLst>
            </a:custGeom>
            <a:solidFill>
              <a:srgbClr val="5D494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01600" y="-57150"/>
              <a:ext cx="551137" cy="6458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b="true" sz="2599">
                  <a:solidFill>
                    <a:srgbClr val="FFFFFF"/>
                  </a:solidFill>
                  <a:latin typeface="Canva Sans 1 Bold"/>
                  <a:ea typeface="Canva Sans 1 Bold"/>
                  <a:cs typeface="Canva Sans 1 Bold"/>
                  <a:sym typeface="Canva Sans 1 Bold"/>
                </a:rPr>
                <a:t>AR Property Viewing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455528" y="0"/>
            <a:ext cx="13180905" cy="10287000"/>
            <a:chOff x="0" y="0"/>
            <a:chExt cx="754337" cy="5887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54337" cy="588721"/>
            </a:xfrm>
            <a:custGeom>
              <a:avLst/>
              <a:gdLst/>
              <a:ahLst/>
              <a:cxnLst/>
              <a:rect r="r" b="b" t="t" l="l"/>
              <a:pathLst>
                <a:path h="588721" w="754337">
                  <a:moveTo>
                    <a:pt x="551137" y="0"/>
                  </a:moveTo>
                  <a:lnTo>
                    <a:pt x="0" y="0"/>
                  </a:lnTo>
                  <a:lnTo>
                    <a:pt x="203200" y="588721"/>
                  </a:lnTo>
                  <a:lnTo>
                    <a:pt x="754337" y="588721"/>
                  </a:lnTo>
                  <a:lnTo>
                    <a:pt x="551137" y="0"/>
                  </a:lnTo>
                  <a:close/>
                </a:path>
              </a:pathLst>
            </a:custGeom>
            <a:solidFill>
              <a:srgbClr val="5D4940">
                <a:alpha val="22745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38100"/>
              <a:ext cx="551137" cy="626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031337" y="3597714"/>
            <a:ext cx="6225325" cy="4858538"/>
            <a:chOff x="0" y="0"/>
            <a:chExt cx="754337" cy="58872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54337" cy="588721"/>
            </a:xfrm>
            <a:custGeom>
              <a:avLst/>
              <a:gdLst/>
              <a:ahLst/>
              <a:cxnLst/>
              <a:rect r="r" b="b" t="t" l="l"/>
              <a:pathLst>
                <a:path h="588721" w="754337">
                  <a:moveTo>
                    <a:pt x="551137" y="0"/>
                  </a:moveTo>
                  <a:lnTo>
                    <a:pt x="0" y="0"/>
                  </a:lnTo>
                  <a:lnTo>
                    <a:pt x="203200" y="588721"/>
                  </a:lnTo>
                  <a:lnTo>
                    <a:pt x="754337" y="588721"/>
                  </a:lnTo>
                  <a:lnTo>
                    <a:pt x="551137" y="0"/>
                  </a:lnTo>
                  <a:close/>
                </a:path>
              </a:pathLst>
            </a:custGeom>
            <a:solidFill>
              <a:srgbClr val="5D494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47625"/>
              <a:ext cx="551137" cy="6363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Canva Sans 1 Bold"/>
                  <a:ea typeface="Canva Sans 1 Bold"/>
                  <a:cs typeface="Canva Sans 1 Bold"/>
                  <a:sym typeface="Canva Sans 1 Bold"/>
                </a:rPr>
                <a:t>Exploring rentals through Google maps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033975" y="3597714"/>
            <a:ext cx="6225325" cy="4858538"/>
            <a:chOff x="0" y="0"/>
            <a:chExt cx="754337" cy="5887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54337" cy="588721"/>
            </a:xfrm>
            <a:custGeom>
              <a:avLst/>
              <a:gdLst/>
              <a:ahLst/>
              <a:cxnLst/>
              <a:rect r="r" b="b" t="t" l="l"/>
              <a:pathLst>
                <a:path h="588721" w="754337">
                  <a:moveTo>
                    <a:pt x="551137" y="0"/>
                  </a:moveTo>
                  <a:lnTo>
                    <a:pt x="0" y="0"/>
                  </a:lnTo>
                  <a:lnTo>
                    <a:pt x="203200" y="588721"/>
                  </a:lnTo>
                  <a:lnTo>
                    <a:pt x="754337" y="588721"/>
                  </a:lnTo>
                  <a:lnTo>
                    <a:pt x="551137" y="0"/>
                  </a:lnTo>
                  <a:close/>
                </a:path>
              </a:pathLst>
            </a:custGeom>
            <a:solidFill>
              <a:srgbClr val="5D494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47625"/>
              <a:ext cx="551137" cy="6363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b="true" sz="2299">
                  <a:solidFill>
                    <a:srgbClr val="FFFFFF"/>
                  </a:solidFill>
                  <a:latin typeface="Canva Sans 1 Bold"/>
                  <a:ea typeface="Canva Sans 1 Bold"/>
                  <a:cs typeface="Canva Sans 1 Bold"/>
                  <a:sym typeface="Canva Sans 1 Bold"/>
                </a:rPr>
                <a:t>Advanced Search Filters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28700" y="1419665"/>
            <a:ext cx="8115300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99"/>
              </a:lnSpc>
            </a:pPr>
            <a:r>
              <a:rPr lang="en-US" sz="9999" spc="-479" b="true">
                <a:solidFill>
                  <a:srgbClr val="4F372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KEY FEATURES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639658" y="265434"/>
            <a:ext cx="1648342" cy="763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5"/>
              </a:lnSpc>
              <a:spcBef>
                <a:spcPct val="0"/>
              </a:spcBef>
            </a:pPr>
            <a:r>
              <a:rPr lang="en-US" sz="4261">
                <a:solidFill>
                  <a:srgbClr val="5D4940"/>
                </a:solidFill>
                <a:latin typeface="Poppins Light"/>
                <a:ea typeface="Poppins Light"/>
                <a:cs typeface="Poppins Light"/>
                <a:sym typeface="Poppins Light"/>
              </a:rPr>
              <a:t>04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6EC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78367" y="-2414947"/>
            <a:ext cx="3756733" cy="3443647"/>
            <a:chOff x="0" y="0"/>
            <a:chExt cx="6350000" cy="58207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5820791"/>
            </a:xfrm>
            <a:custGeom>
              <a:avLst/>
              <a:gdLst/>
              <a:ahLst/>
              <a:cxnLst/>
              <a:rect r="r" b="b" t="t" l="l"/>
              <a:pathLst>
                <a:path h="5820791" w="6350000">
                  <a:moveTo>
                    <a:pt x="6350000" y="5820791"/>
                  </a:moveTo>
                  <a:lnTo>
                    <a:pt x="0" y="5820791"/>
                  </a:lnTo>
                  <a:cubicBezTo>
                    <a:pt x="0" y="4716272"/>
                    <a:pt x="564388" y="3743706"/>
                    <a:pt x="1420241" y="3175000"/>
                  </a:cubicBezTo>
                  <a:lnTo>
                    <a:pt x="0" y="3175000"/>
                  </a:lnTo>
                  <a:cubicBezTo>
                    <a:pt x="0" y="1421511"/>
                    <a:pt x="1421511" y="0"/>
                    <a:pt x="3175000" y="0"/>
                  </a:cubicBezTo>
                  <a:cubicBezTo>
                    <a:pt x="4928489" y="0"/>
                    <a:pt x="6350000" y="1421511"/>
                    <a:pt x="6350000" y="3175000"/>
                  </a:cubicBezTo>
                  <a:lnTo>
                    <a:pt x="4929759" y="3175000"/>
                  </a:lnTo>
                  <a:cubicBezTo>
                    <a:pt x="5785612" y="3743706"/>
                    <a:pt x="6350000" y="4716272"/>
                    <a:pt x="6350000" y="5820791"/>
                  </a:cubicBezTo>
                  <a:close/>
                </a:path>
              </a:pathLst>
            </a:custGeom>
            <a:solidFill>
              <a:srgbClr val="94765F">
                <a:alpha val="23922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6725658" y="636322"/>
            <a:ext cx="3756733" cy="3443647"/>
            <a:chOff x="0" y="0"/>
            <a:chExt cx="6350000" cy="58207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5820791"/>
            </a:xfrm>
            <a:custGeom>
              <a:avLst/>
              <a:gdLst/>
              <a:ahLst/>
              <a:cxnLst/>
              <a:rect r="r" b="b" t="t" l="l"/>
              <a:pathLst>
                <a:path h="5820791" w="6350000">
                  <a:moveTo>
                    <a:pt x="6350000" y="5820791"/>
                  </a:moveTo>
                  <a:lnTo>
                    <a:pt x="0" y="5820791"/>
                  </a:lnTo>
                  <a:cubicBezTo>
                    <a:pt x="0" y="4716272"/>
                    <a:pt x="564388" y="3743706"/>
                    <a:pt x="1420241" y="3175000"/>
                  </a:cubicBezTo>
                  <a:lnTo>
                    <a:pt x="0" y="3175000"/>
                  </a:lnTo>
                  <a:cubicBezTo>
                    <a:pt x="0" y="1421511"/>
                    <a:pt x="1421511" y="0"/>
                    <a:pt x="3175000" y="0"/>
                  </a:cubicBezTo>
                  <a:cubicBezTo>
                    <a:pt x="4928489" y="0"/>
                    <a:pt x="6350000" y="1421511"/>
                    <a:pt x="6350000" y="3175000"/>
                  </a:cubicBezTo>
                  <a:lnTo>
                    <a:pt x="4929759" y="3175000"/>
                  </a:lnTo>
                  <a:cubicBezTo>
                    <a:pt x="5785612" y="3743706"/>
                    <a:pt x="6350000" y="4716272"/>
                    <a:pt x="6350000" y="5820791"/>
                  </a:cubicBezTo>
                  <a:close/>
                </a:path>
              </a:pathLst>
            </a:custGeom>
            <a:solidFill>
              <a:srgbClr val="94765F">
                <a:alpha val="23922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2098848" y="3047358"/>
            <a:ext cx="7918882" cy="1276862"/>
            <a:chOff x="0" y="0"/>
            <a:chExt cx="2085631" cy="3362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85631" cy="336293"/>
            </a:xfrm>
            <a:custGeom>
              <a:avLst/>
              <a:gdLst/>
              <a:ahLst/>
              <a:cxnLst/>
              <a:rect r="r" b="b" t="t" l="l"/>
              <a:pathLst>
                <a:path h="336293" w="2085631">
                  <a:moveTo>
                    <a:pt x="49860" y="0"/>
                  </a:moveTo>
                  <a:lnTo>
                    <a:pt x="2035771" y="0"/>
                  </a:lnTo>
                  <a:cubicBezTo>
                    <a:pt x="2063308" y="0"/>
                    <a:pt x="2085631" y="22323"/>
                    <a:pt x="2085631" y="49860"/>
                  </a:cubicBezTo>
                  <a:lnTo>
                    <a:pt x="2085631" y="286433"/>
                  </a:lnTo>
                  <a:cubicBezTo>
                    <a:pt x="2085631" y="313970"/>
                    <a:pt x="2063308" y="336293"/>
                    <a:pt x="2035771" y="336293"/>
                  </a:cubicBezTo>
                  <a:lnTo>
                    <a:pt x="49860" y="336293"/>
                  </a:lnTo>
                  <a:cubicBezTo>
                    <a:pt x="22323" y="336293"/>
                    <a:pt x="0" y="313970"/>
                    <a:pt x="0" y="286433"/>
                  </a:cubicBezTo>
                  <a:lnTo>
                    <a:pt x="0" y="49860"/>
                  </a:lnTo>
                  <a:cubicBezTo>
                    <a:pt x="0" y="22323"/>
                    <a:pt x="22323" y="0"/>
                    <a:pt x="49860" y="0"/>
                  </a:cubicBezTo>
                  <a:close/>
                </a:path>
              </a:pathLst>
            </a:custGeom>
            <a:solidFill>
              <a:srgbClr val="94765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085631" cy="3934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391987" y="3250111"/>
            <a:ext cx="8055135" cy="1276862"/>
            <a:chOff x="0" y="0"/>
            <a:chExt cx="2121517" cy="3362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21517" cy="336293"/>
            </a:xfrm>
            <a:custGeom>
              <a:avLst/>
              <a:gdLst/>
              <a:ahLst/>
              <a:cxnLst/>
              <a:rect r="r" b="b" t="t" l="l"/>
              <a:pathLst>
                <a:path h="336293" w="2121517">
                  <a:moveTo>
                    <a:pt x="49017" y="0"/>
                  </a:moveTo>
                  <a:lnTo>
                    <a:pt x="2072500" y="0"/>
                  </a:lnTo>
                  <a:cubicBezTo>
                    <a:pt x="2099571" y="0"/>
                    <a:pt x="2121517" y="21946"/>
                    <a:pt x="2121517" y="49017"/>
                  </a:cubicBezTo>
                  <a:lnTo>
                    <a:pt x="2121517" y="287276"/>
                  </a:lnTo>
                  <a:cubicBezTo>
                    <a:pt x="2121517" y="300276"/>
                    <a:pt x="2116353" y="312744"/>
                    <a:pt x="2107160" y="321936"/>
                  </a:cubicBezTo>
                  <a:cubicBezTo>
                    <a:pt x="2097968" y="331129"/>
                    <a:pt x="2085500" y="336293"/>
                    <a:pt x="2072500" y="336293"/>
                  </a:cubicBezTo>
                  <a:lnTo>
                    <a:pt x="49017" y="336293"/>
                  </a:lnTo>
                  <a:cubicBezTo>
                    <a:pt x="36017" y="336293"/>
                    <a:pt x="23549" y="331129"/>
                    <a:pt x="14357" y="321936"/>
                  </a:cubicBezTo>
                  <a:cubicBezTo>
                    <a:pt x="5164" y="312744"/>
                    <a:pt x="0" y="300276"/>
                    <a:pt x="0" y="287276"/>
                  </a:cubicBezTo>
                  <a:lnTo>
                    <a:pt x="0" y="49017"/>
                  </a:lnTo>
                  <a:cubicBezTo>
                    <a:pt x="0" y="36017"/>
                    <a:pt x="5164" y="23549"/>
                    <a:pt x="14357" y="14357"/>
                  </a:cubicBezTo>
                  <a:cubicBezTo>
                    <a:pt x="23549" y="5164"/>
                    <a:pt x="36017" y="0"/>
                    <a:pt x="49017" y="0"/>
                  </a:cubicBezTo>
                  <a:close/>
                </a:path>
              </a:pathLst>
            </a:custGeom>
            <a:solidFill>
              <a:srgbClr val="4F372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121517" cy="3934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414828" y="3528751"/>
            <a:ext cx="7019300" cy="557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53"/>
              </a:lnSpc>
            </a:pPr>
            <a:r>
              <a:rPr lang="en-US" b="true" sz="2599">
                <a:solidFill>
                  <a:srgbClr val="FFF7F4"/>
                </a:solidFill>
                <a:latin typeface="Poppins Bold"/>
                <a:ea typeface="Poppins Bold"/>
                <a:cs typeface="Poppins Bold"/>
                <a:sym typeface="Poppins Bold"/>
              </a:rPr>
              <a:t>HOME RENTERS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03495" y="776658"/>
            <a:ext cx="12537253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99"/>
              </a:lnSpc>
            </a:pPr>
            <a:r>
              <a:rPr lang="en-US" b="true" sz="9999" spc="-479">
                <a:solidFill>
                  <a:srgbClr val="4F372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STAKEHOLDERS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4620757" y="5233367"/>
            <a:ext cx="7918882" cy="1276862"/>
            <a:chOff x="0" y="0"/>
            <a:chExt cx="2085631" cy="33629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85631" cy="336293"/>
            </a:xfrm>
            <a:custGeom>
              <a:avLst/>
              <a:gdLst/>
              <a:ahLst/>
              <a:cxnLst/>
              <a:rect r="r" b="b" t="t" l="l"/>
              <a:pathLst>
                <a:path h="336293" w="2085631">
                  <a:moveTo>
                    <a:pt x="49860" y="0"/>
                  </a:moveTo>
                  <a:lnTo>
                    <a:pt x="2035771" y="0"/>
                  </a:lnTo>
                  <a:cubicBezTo>
                    <a:pt x="2063308" y="0"/>
                    <a:pt x="2085631" y="22323"/>
                    <a:pt x="2085631" y="49860"/>
                  </a:cubicBezTo>
                  <a:lnTo>
                    <a:pt x="2085631" y="286433"/>
                  </a:lnTo>
                  <a:cubicBezTo>
                    <a:pt x="2085631" y="313970"/>
                    <a:pt x="2063308" y="336293"/>
                    <a:pt x="2035771" y="336293"/>
                  </a:cubicBezTo>
                  <a:lnTo>
                    <a:pt x="49860" y="336293"/>
                  </a:lnTo>
                  <a:cubicBezTo>
                    <a:pt x="22323" y="336293"/>
                    <a:pt x="0" y="313970"/>
                    <a:pt x="0" y="286433"/>
                  </a:cubicBezTo>
                  <a:lnTo>
                    <a:pt x="0" y="49860"/>
                  </a:lnTo>
                  <a:cubicBezTo>
                    <a:pt x="0" y="22323"/>
                    <a:pt x="22323" y="0"/>
                    <a:pt x="49860" y="0"/>
                  </a:cubicBezTo>
                  <a:close/>
                </a:path>
              </a:pathLst>
            </a:custGeom>
            <a:solidFill>
              <a:srgbClr val="94765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2085631" cy="3934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913896" y="5436120"/>
            <a:ext cx="8055135" cy="1276862"/>
            <a:chOff x="0" y="0"/>
            <a:chExt cx="2121517" cy="33629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121517" cy="336293"/>
            </a:xfrm>
            <a:custGeom>
              <a:avLst/>
              <a:gdLst/>
              <a:ahLst/>
              <a:cxnLst/>
              <a:rect r="r" b="b" t="t" l="l"/>
              <a:pathLst>
                <a:path h="336293" w="2121517">
                  <a:moveTo>
                    <a:pt x="49017" y="0"/>
                  </a:moveTo>
                  <a:lnTo>
                    <a:pt x="2072500" y="0"/>
                  </a:lnTo>
                  <a:cubicBezTo>
                    <a:pt x="2099571" y="0"/>
                    <a:pt x="2121517" y="21946"/>
                    <a:pt x="2121517" y="49017"/>
                  </a:cubicBezTo>
                  <a:lnTo>
                    <a:pt x="2121517" y="287276"/>
                  </a:lnTo>
                  <a:cubicBezTo>
                    <a:pt x="2121517" y="300276"/>
                    <a:pt x="2116353" y="312744"/>
                    <a:pt x="2107160" y="321936"/>
                  </a:cubicBezTo>
                  <a:cubicBezTo>
                    <a:pt x="2097968" y="331129"/>
                    <a:pt x="2085500" y="336293"/>
                    <a:pt x="2072500" y="336293"/>
                  </a:cubicBezTo>
                  <a:lnTo>
                    <a:pt x="49017" y="336293"/>
                  </a:lnTo>
                  <a:cubicBezTo>
                    <a:pt x="36017" y="336293"/>
                    <a:pt x="23549" y="331129"/>
                    <a:pt x="14357" y="321936"/>
                  </a:cubicBezTo>
                  <a:cubicBezTo>
                    <a:pt x="5164" y="312744"/>
                    <a:pt x="0" y="300276"/>
                    <a:pt x="0" y="287276"/>
                  </a:cubicBezTo>
                  <a:lnTo>
                    <a:pt x="0" y="49017"/>
                  </a:lnTo>
                  <a:cubicBezTo>
                    <a:pt x="0" y="36017"/>
                    <a:pt x="5164" y="23549"/>
                    <a:pt x="14357" y="14357"/>
                  </a:cubicBezTo>
                  <a:cubicBezTo>
                    <a:pt x="23549" y="5164"/>
                    <a:pt x="36017" y="0"/>
                    <a:pt x="49017" y="0"/>
                  </a:cubicBezTo>
                  <a:close/>
                </a:path>
              </a:pathLst>
            </a:custGeom>
            <a:solidFill>
              <a:srgbClr val="4F3729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2121517" cy="3934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4871355" y="5714760"/>
            <a:ext cx="7019300" cy="557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53"/>
              </a:lnSpc>
            </a:pPr>
            <a:r>
              <a:rPr lang="en-US" b="true" sz="2599">
                <a:solidFill>
                  <a:srgbClr val="FFF7F4"/>
                </a:solidFill>
                <a:latin typeface="Poppins Bold"/>
                <a:ea typeface="Poppins Bold"/>
                <a:cs typeface="Poppins Bold"/>
                <a:sym typeface="Poppins Bold"/>
              </a:rPr>
              <a:t>COMMERCIAL RENTERS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7394525" y="7419376"/>
            <a:ext cx="7918882" cy="1276862"/>
            <a:chOff x="0" y="0"/>
            <a:chExt cx="2085631" cy="33629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085631" cy="336293"/>
            </a:xfrm>
            <a:custGeom>
              <a:avLst/>
              <a:gdLst/>
              <a:ahLst/>
              <a:cxnLst/>
              <a:rect r="r" b="b" t="t" l="l"/>
              <a:pathLst>
                <a:path h="336293" w="2085631">
                  <a:moveTo>
                    <a:pt x="49860" y="0"/>
                  </a:moveTo>
                  <a:lnTo>
                    <a:pt x="2035771" y="0"/>
                  </a:lnTo>
                  <a:cubicBezTo>
                    <a:pt x="2063308" y="0"/>
                    <a:pt x="2085631" y="22323"/>
                    <a:pt x="2085631" y="49860"/>
                  </a:cubicBezTo>
                  <a:lnTo>
                    <a:pt x="2085631" y="286433"/>
                  </a:lnTo>
                  <a:cubicBezTo>
                    <a:pt x="2085631" y="313970"/>
                    <a:pt x="2063308" y="336293"/>
                    <a:pt x="2035771" y="336293"/>
                  </a:cubicBezTo>
                  <a:lnTo>
                    <a:pt x="49860" y="336293"/>
                  </a:lnTo>
                  <a:cubicBezTo>
                    <a:pt x="22323" y="336293"/>
                    <a:pt x="0" y="313970"/>
                    <a:pt x="0" y="286433"/>
                  </a:cubicBezTo>
                  <a:lnTo>
                    <a:pt x="0" y="49860"/>
                  </a:lnTo>
                  <a:cubicBezTo>
                    <a:pt x="0" y="22323"/>
                    <a:pt x="22323" y="0"/>
                    <a:pt x="49860" y="0"/>
                  </a:cubicBezTo>
                  <a:close/>
                </a:path>
              </a:pathLst>
            </a:custGeom>
            <a:solidFill>
              <a:srgbClr val="94765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2085631" cy="3934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687664" y="7622129"/>
            <a:ext cx="8055135" cy="1276862"/>
            <a:chOff x="0" y="0"/>
            <a:chExt cx="2121517" cy="33629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121517" cy="336293"/>
            </a:xfrm>
            <a:custGeom>
              <a:avLst/>
              <a:gdLst/>
              <a:ahLst/>
              <a:cxnLst/>
              <a:rect r="r" b="b" t="t" l="l"/>
              <a:pathLst>
                <a:path h="336293" w="2121517">
                  <a:moveTo>
                    <a:pt x="49017" y="0"/>
                  </a:moveTo>
                  <a:lnTo>
                    <a:pt x="2072500" y="0"/>
                  </a:lnTo>
                  <a:cubicBezTo>
                    <a:pt x="2099571" y="0"/>
                    <a:pt x="2121517" y="21946"/>
                    <a:pt x="2121517" y="49017"/>
                  </a:cubicBezTo>
                  <a:lnTo>
                    <a:pt x="2121517" y="287276"/>
                  </a:lnTo>
                  <a:cubicBezTo>
                    <a:pt x="2121517" y="300276"/>
                    <a:pt x="2116353" y="312744"/>
                    <a:pt x="2107160" y="321936"/>
                  </a:cubicBezTo>
                  <a:cubicBezTo>
                    <a:pt x="2097968" y="331129"/>
                    <a:pt x="2085500" y="336293"/>
                    <a:pt x="2072500" y="336293"/>
                  </a:cubicBezTo>
                  <a:lnTo>
                    <a:pt x="49017" y="336293"/>
                  </a:lnTo>
                  <a:cubicBezTo>
                    <a:pt x="36017" y="336293"/>
                    <a:pt x="23549" y="331129"/>
                    <a:pt x="14357" y="321936"/>
                  </a:cubicBezTo>
                  <a:cubicBezTo>
                    <a:pt x="5164" y="312744"/>
                    <a:pt x="0" y="300276"/>
                    <a:pt x="0" y="287276"/>
                  </a:cubicBezTo>
                  <a:lnTo>
                    <a:pt x="0" y="49017"/>
                  </a:lnTo>
                  <a:cubicBezTo>
                    <a:pt x="0" y="36017"/>
                    <a:pt x="5164" y="23549"/>
                    <a:pt x="14357" y="14357"/>
                  </a:cubicBezTo>
                  <a:cubicBezTo>
                    <a:pt x="23549" y="5164"/>
                    <a:pt x="36017" y="0"/>
                    <a:pt x="49017" y="0"/>
                  </a:cubicBezTo>
                  <a:close/>
                </a:path>
              </a:pathLst>
            </a:custGeom>
            <a:solidFill>
              <a:srgbClr val="4F3729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2121517" cy="3934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7394525" y="7900769"/>
            <a:ext cx="7019300" cy="557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53"/>
              </a:lnSpc>
            </a:pPr>
            <a:r>
              <a:rPr lang="en-US" b="true" sz="2599">
                <a:solidFill>
                  <a:srgbClr val="FFF7F4"/>
                </a:solidFill>
                <a:latin typeface="Poppins Bold"/>
                <a:ea typeface="Poppins Bold"/>
                <a:cs typeface="Poppins Bold"/>
                <a:sym typeface="Poppins Bold"/>
              </a:rPr>
              <a:t>PROPERTY OWNERS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7259300" y="444895"/>
            <a:ext cx="3756733" cy="3443647"/>
            <a:chOff x="0" y="0"/>
            <a:chExt cx="6350000" cy="582079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350000" cy="5820791"/>
            </a:xfrm>
            <a:custGeom>
              <a:avLst/>
              <a:gdLst/>
              <a:ahLst/>
              <a:cxnLst/>
              <a:rect r="r" b="b" t="t" l="l"/>
              <a:pathLst>
                <a:path h="5820791" w="6350000">
                  <a:moveTo>
                    <a:pt x="6350000" y="5820791"/>
                  </a:moveTo>
                  <a:lnTo>
                    <a:pt x="0" y="5820791"/>
                  </a:lnTo>
                  <a:cubicBezTo>
                    <a:pt x="0" y="4716272"/>
                    <a:pt x="564388" y="3743706"/>
                    <a:pt x="1420241" y="3175000"/>
                  </a:cubicBezTo>
                  <a:lnTo>
                    <a:pt x="0" y="3175000"/>
                  </a:lnTo>
                  <a:cubicBezTo>
                    <a:pt x="0" y="1421511"/>
                    <a:pt x="1421511" y="0"/>
                    <a:pt x="3175000" y="0"/>
                  </a:cubicBezTo>
                  <a:cubicBezTo>
                    <a:pt x="4928489" y="0"/>
                    <a:pt x="6350000" y="1421511"/>
                    <a:pt x="6350000" y="3175000"/>
                  </a:cubicBezTo>
                  <a:lnTo>
                    <a:pt x="4929759" y="3175000"/>
                  </a:lnTo>
                  <a:cubicBezTo>
                    <a:pt x="5785612" y="3743706"/>
                    <a:pt x="6350000" y="4716272"/>
                    <a:pt x="6350000" y="5820791"/>
                  </a:cubicBezTo>
                  <a:close/>
                </a:path>
              </a:pathLst>
            </a:custGeom>
            <a:solidFill>
              <a:srgbClr val="94765F">
                <a:alpha val="23922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0" id="30"/>
          <p:cNvGrpSpPr/>
          <p:nvPr/>
        </p:nvGrpSpPr>
        <p:grpSpPr>
          <a:xfrm rot="0">
            <a:off x="-1364746" y="-1899206"/>
            <a:ext cx="3756733" cy="3443647"/>
            <a:chOff x="0" y="0"/>
            <a:chExt cx="6350000" cy="5820791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350000" cy="5820791"/>
            </a:xfrm>
            <a:custGeom>
              <a:avLst/>
              <a:gdLst/>
              <a:ahLst/>
              <a:cxnLst/>
              <a:rect r="r" b="b" t="t" l="l"/>
              <a:pathLst>
                <a:path h="5820791" w="6350000">
                  <a:moveTo>
                    <a:pt x="6350000" y="5820791"/>
                  </a:moveTo>
                  <a:lnTo>
                    <a:pt x="0" y="5820791"/>
                  </a:lnTo>
                  <a:cubicBezTo>
                    <a:pt x="0" y="4716272"/>
                    <a:pt x="564388" y="3743706"/>
                    <a:pt x="1420241" y="3175000"/>
                  </a:cubicBezTo>
                  <a:lnTo>
                    <a:pt x="0" y="3175000"/>
                  </a:lnTo>
                  <a:cubicBezTo>
                    <a:pt x="0" y="1421511"/>
                    <a:pt x="1421511" y="0"/>
                    <a:pt x="3175000" y="0"/>
                  </a:cubicBezTo>
                  <a:cubicBezTo>
                    <a:pt x="4928489" y="0"/>
                    <a:pt x="6350000" y="1421511"/>
                    <a:pt x="6350000" y="3175000"/>
                  </a:cubicBezTo>
                  <a:lnTo>
                    <a:pt x="4929759" y="3175000"/>
                  </a:lnTo>
                  <a:cubicBezTo>
                    <a:pt x="5785612" y="3743706"/>
                    <a:pt x="6350000" y="4716272"/>
                    <a:pt x="6350000" y="5820791"/>
                  </a:cubicBezTo>
                  <a:close/>
                </a:path>
              </a:pathLst>
            </a:custGeom>
            <a:solidFill>
              <a:srgbClr val="94765F">
                <a:alpha val="23922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2" id="32"/>
          <p:cNvSpPr txBox="true"/>
          <p:nvPr/>
        </p:nvSpPr>
        <p:spPr>
          <a:xfrm rot="0">
            <a:off x="16435129" y="180712"/>
            <a:ext cx="1648342" cy="763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5"/>
              </a:lnSpc>
              <a:spcBef>
                <a:spcPct val="0"/>
              </a:spcBef>
            </a:pPr>
            <a:r>
              <a:rPr lang="en-US" sz="4261">
                <a:solidFill>
                  <a:srgbClr val="5D4940"/>
                </a:solidFill>
                <a:latin typeface="Poppins Light"/>
                <a:ea typeface="Poppins Light"/>
                <a:cs typeface="Poppins Light"/>
                <a:sym typeface="Poppins Light"/>
              </a:rPr>
              <a:t>05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6EC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78367" y="-2414947"/>
            <a:ext cx="3756733" cy="3443647"/>
            <a:chOff x="0" y="0"/>
            <a:chExt cx="6350000" cy="58207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5820791"/>
            </a:xfrm>
            <a:custGeom>
              <a:avLst/>
              <a:gdLst/>
              <a:ahLst/>
              <a:cxnLst/>
              <a:rect r="r" b="b" t="t" l="l"/>
              <a:pathLst>
                <a:path h="5820791" w="6350000">
                  <a:moveTo>
                    <a:pt x="6350000" y="5820791"/>
                  </a:moveTo>
                  <a:lnTo>
                    <a:pt x="0" y="5820791"/>
                  </a:lnTo>
                  <a:cubicBezTo>
                    <a:pt x="0" y="4716272"/>
                    <a:pt x="564388" y="3743706"/>
                    <a:pt x="1420241" y="3175000"/>
                  </a:cubicBezTo>
                  <a:lnTo>
                    <a:pt x="0" y="3175000"/>
                  </a:lnTo>
                  <a:cubicBezTo>
                    <a:pt x="0" y="1421511"/>
                    <a:pt x="1421511" y="0"/>
                    <a:pt x="3175000" y="0"/>
                  </a:cubicBezTo>
                  <a:cubicBezTo>
                    <a:pt x="4928489" y="0"/>
                    <a:pt x="6350000" y="1421511"/>
                    <a:pt x="6350000" y="3175000"/>
                  </a:cubicBezTo>
                  <a:lnTo>
                    <a:pt x="4929759" y="3175000"/>
                  </a:lnTo>
                  <a:cubicBezTo>
                    <a:pt x="5785612" y="3743706"/>
                    <a:pt x="6350000" y="4716272"/>
                    <a:pt x="6350000" y="5820791"/>
                  </a:cubicBezTo>
                  <a:close/>
                </a:path>
              </a:pathLst>
            </a:custGeom>
            <a:solidFill>
              <a:srgbClr val="94765F">
                <a:alpha val="23922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1186133" y="3050380"/>
            <a:ext cx="7215632" cy="5831164"/>
            <a:chOff x="0" y="0"/>
            <a:chExt cx="1812936" cy="146508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12936" cy="1465087"/>
            </a:xfrm>
            <a:custGeom>
              <a:avLst/>
              <a:gdLst/>
              <a:ahLst/>
              <a:cxnLst/>
              <a:rect r="r" b="b" t="t" l="l"/>
              <a:pathLst>
                <a:path h="1465087" w="1812936">
                  <a:moveTo>
                    <a:pt x="604639" y="1446018"/>
                  </a:moveTo>
                  <a:cubicBezTo>
                    <a:pt x="697583" y="1457532"/>
                    <a:pt x="803249" y="1465087"/>
                    <a:pt x="906956" y="1465087"/>
                  </a:cubicBezTo>
                  <a:cubicBezTo>
                    <a:pt x="1010667" y="1465087"/>
                    <a:pt x="1110462" y="1458610"/>
                    <a:pt x="1202426" y="1447096"/>
                  </a:cubicBezTo>
                  <a:cubicBezTo>
                    <a:pt x="1204386" y="1446737"/>
                    <a:pt x="1206342" y="1446737"/>
                    <a:pt x="1208297" y="1446377"/>
                  </a:cubicBezTo>
                  <a:cubicBezTo>
                    <a:pt x="1553665" y="1400322"/>
                    <a:pt x="1808044" y="1278708"/>
                    <a:pt x="1812936" y="1122096"/>
                  </a:cubicBezTo>
                  <a:lnTo>
                    <a:pt x="1812936" y="0"/>
                  </a:lnTo>
                  <a:lnTo>
                    <a:pt x="0" y="0"/>
                  </a:lnTo>
                  <a:lnTo>
                    <a:pt x="0" y="1121263"/>
                  </a:lnTo>
                  <a:cubicBezTo>
                    <a:pt x="4892" y="1279427"/>
                    <a:pt x="255357" y="1401042"/>
                    <a:pt x="604639" y="1446018"/>
                  </a:cubicBezTo>
                  <a:close/>
                </a:path>
              </a:pathLst>
            </a:custGeom>
            <a:solidFill>
              <a:srgbClr val="5D494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812936" cy="1376187"/>
            </a:xfrm>
            <a:prstGeom prst="rect">
              <a:avLst/>
            </a:prstGeom>
          </p:spPr>
          <p:txBody>
            <a:bodyPr anchor="ctr" rtlCol="false" tIns="47383" lIns="47383" bIns="47383" rIns="4738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5400000">
            <a:off x="9477622" y="2961589"/>
            <a:ext cx="7192372" cy="6032004"/>
            <a:chOff x="0" y="0"/>
            <a:chExt cx="1974235" cy="165572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74235" cy="1655725"/>
            </a:xfrm>
            <a:custGeom>
              <a:avLst/>
              <a:gdLst/>
              <a:ahLst/>
              <a:cxnLst/>
              <a:rect r="r" b="b" t="t" l="l"/>
              <a:pathLst>
                <a:path h="1655725" w="1974235">
                  <a:moveTo>
                    <a:pt x="658434" y="1636656"/>
                  </a:moveTo>
                  <a:cubicBezTo>
                    <a:pt x="759648" y="1648170"/>
                    <a:pt x="874715" y="1655725"/>
                    <a:pt x="987649" y="1655725"/>
                  </a:cubicBezTo>
                  <a:cubicBezTo>
                    <a:pt x="1100587" y="1655725"/>
                    <a:pt x="1209261" y="1649249"/>
                    <a:pt x="1309408" y="1637735"/>
                  </a:cubicBezTo>
                  <a:cubicBezTo>
                    <a:pt x="1311541" y="1637375"/>
                    <a:pt x="1313671" y="1637375"/>
                    <a:pt x="1315801" y="1637016"/>
                  </a:cubicBezTo>
                  <a:cubicBezTo>
                    <a:pt x="1691897" y="1590961"/>
                    <a:pt x="1968908" y="1469347"/>
                    <a:pt x="1974235" y="1308500"/>
                  </a:cubicBezTo>
                  <a:lnTo>
                    <a:pt x="1974235" y="0"/>
                  </a:lnTo>
                  <a:lnTo>
                    <a:pt x="0" y="0"/>
                  </a:lnTo>
                  <a:lnTo>
                    <a:pt x="0" y="1307529"/>
                  </a:lnTo>
                  <a:cubicBezTo>
                    <a:pt x="5327" y="1470066"/>
                    <a:pt x="278076" y="1591681"/>
                    <a:pt x="658434" y="1636656"/>
                  </a:cubicBezTo>
                  <a:close/>
                </a:path>
              </a:pathLst>
            </a:custGeom>
            <a:solidFill>
              <a:srgbClr val="5D494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974235" cy="1566826"/>
            </a:xfrm>
            <a:prstGeom prst="rect">
              <a:avLst/>
            </a:prstGeom>
          </p:spPr>
          <p:txBody>
            <a:bodyPr anchor="ctr" rtlCol="false" tIns="57091" lIns="57091" bIns="57091" rIns="5709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737261" y="420688"/>
            <a:ext cx="12537253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99"/>
              </a:lnSpc>
            </a:pPr>
            <a:r>
              <a:rPr lang="en-US" b="true" sz="9999" spc="-479">
                <a:solidFill>
                  <a:srgbClr val="4F372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User interactions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37261" y="2815455"/>
            <a:ext cx="4560949" cy="6620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9536" indent="-289768" lvl="1">
              <a:lnSpc>
                <a:spcPts val="3757"/>
              </a:lnSpc>
              <a:spcBef>
                <a:spcPct val="0"/>
              </a:spcBef>
              <a:buFont typeface="Arial"/>
              <a:buChar char="•"/>
            </a:pPr>
            <a:r>
              <a:rPr lang="en-US" sz="2684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Locate nearby properties through AR by simply pointing your phone.</a:t>
            </a:r>
          </a:p>
          <a:p>
            <a:pPr algn="l">
              <a:lnSpc>
                <a:spcPts val="3757"/>
              </a:lnSpc>
              <a:spcBef>
                <a:spcPct val="0"/>
              </a:spcBef>
            </a:pPr>
          </a:p>
          <a:p>
            <a:pPr algn="l" marL="579536" indent="-289768" lvl="1">
              <a:lnSpc>
                <a:spcPts val="3757"/>
              </a:lnSpc>
              <a:spcBef>
                <a:spcPct val="0"/>
              </a:spcBef>
              <a:buFont typeface="Arial"/>
              <a:buChar char="•"/>
            </a:pPr>
            <a:r>
              <a:rPr lang="en-US" sz="2684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Explore nearby properties through google map tags</a:t>
            </a:r>
          </a:p>
          <a:p>
            <a:pPr algn="l">
              <a:lnSpc>
                <a:spcPts val="3757"/>
              </a:lnSpc>
              <a:spcBef>
                <a:spcPct val="0"/>
              </a:spcBef>
            </a:pPr>
          </a:p>
          <a:p>
            <a:pPr algn="l" marL="579536" indent="-289768" lvl="1">
              <a:lnSpc>
                <a:spcPts val="3757"/>
              </a:lnSpc>
              <a:spcBef>
                <a:spcPct val="0"/>
              </a:spcBef>
              <a:buFont typeface="Arial"/>
              <a:buChar char="•"/>
            </a:pPr>
            <a:r>
              <a:rPr lang="en-US" sz="2684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Real-time information overlay, including price, features, availability, and contact options.</a:t>
            </a:r>
          </a:p>
          <a:p>
            <a:pPr algn="l">
              <a:lnSpc>
                <a:spcPts val="3757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057806" y="2824980"/>
            <a:ext cx="4700057" cy="4666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9612" indent="-284806" lvl="1">
              <a:lnSpc>
                <a:spcPts val="3693"/>
              </a:lnSpc>
              <a:spcBef>
                <a:spcPct val="0"/>
              </a:spcBef>
              <a:buFont typeface="Arial"/>
              <a:buChar char="•"/>
            </a:pPr>
            <a:r>
              <a:rPr lang="en-US" sz="263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Easily update property details, add photos, and track views.</a:t>
            </a:r>
          </a:p>
          <a:p>
            <a:pPr algn="just">
              <a:lnSpc>
                <a:spcPts val="3693"/>
              </a:lnSpc>
              <a:spcBef>
                <a:spcPct val="0"/>
              </a:spcBef>
            </a:pPr>
          </a:p>
          <a:p>
            <a:pPr algn="just" marL="569612" indent="-284806" lvl="1">
              <a:lnSpc>
                <a:spcPts val="3693"/>
              </a:lnSpc>
              <a:spcBef>
                <a:spcPct val="0"/>
              </a:spcBef>
              <a:buFont typeface="Arial"/>
              <a:buChar char="•"/>
            </a:pPr>
            <a:r>
              <a:rPr lang="en-US" sz="263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Communicate with potential renters and schedule viewings.</a:t>
            </a:r>
          </a:p>
          <a:p>
            <a:pPr algn="just">
              <a:lnSpc>
                <a:spcPts val="3693"/>
              </a:lnSpc>
              <a:spcBef>
                <a:spcPct val="0"/>
              </a:spcBef>
            </a:pPr>
          </a:p>
          <a:p>
            <a:pPr algn="just">
              <a:lnSpc>
                <a:spcPts val="3693"/>
              </a:lnSpc>
              <a:spcBef>
                <a:spcPct val="0"/>
              </a:spcBef>
            </a:pPr>
          </a:p>
          <a:p>
            <a:pPr algn="just">
              <a:lnSpc>
                <a:spcPts val="3693"/>
              </a:lnSpc>
              <a:spcBef>
                <a:spcPct val="0"/>
              </a:spcBef>
            </a:pPr>
          </a:p>
        </p:txBody>
      </p:sp>
      <p:sp>
        <p:nvSpPr>
          <p:cNvPr name="AutoShape 13" id="13"/>
          <p:cNvSpPr/>
          <p:nvPr/>
        </p:nvSpPr>
        <p:spPr>
          <a:xfrm>
            <a:off x="9005888" y="3036346"/>
            <a:ext cx="0" cy="6221954"/>
          </a:xfrm>
          <a:prstGeom prst="line">
            <a:avLst/>
          </a:prstGeom>
          <a:ln cap="flat" w="38100">
            <a:solidFill>
              <a:srgbClr val="4F372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16705171" y="1028700"/>
            <a:ext cx="4290376" cy="3725909"/>
            <a:chOff x="0" y="0"/>
            <a:chExt cx="5720501" cy="4967879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261614"/>
              <a:ext cx="5008978" cy="4706265"/>
              <a:chOff x="0" y="0"/>
              <a:chExt cx="6350000" cy="5966244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350000" cy="5966244"/>
              </a:xfrm>
              <a:custGeom>
                <a:avLst/>
                <a:gdLst/>
                <a:ahLst/>
                <a:cxnLst/>
                <a:rect r="r" b="b" t="t" l="l"/>
                <a:pathLst>
                  <a:path h="5966244" w="6350000">
                    <a:moveTo>
                      <a:pt x="6350000" y="5966244"/>
                    </a:moveTo>
                    <a:lnTo>
                      <a:pt x="0" y="5966244"/>
                    </a:lnTo>
                    <a:cubicBezTo>
                      <a:pt x="0" y="4834125"/>
                      <a:pt x="564388" y="3837256"/>
                      <a:pt x="1420241" y="3254339"/>
                    </a:cubicBezTo>
                    <a:lnTo>
                      <a:pt x="0" y="3254339"/>
                    </a:lnTo>
                    <a:cubicBezTo>
                      <a:pt x="0" y="1457033"/>
                      <a:pt x="1421511" y="0"/>
                      <a:pt x="3175000" y="0"/>
                    </a:cubicBezTo>
                    <a:cubicBezTo>
                      <a:pt x="4928489" y="0"/>
                      <a:pt x="6350000" y="1457033"/>
                      <a:pt x="6350000" y="3254339"/>
                    </a:cubicBezTo>
                    <a:lnTo>
                      <a:pt x="4929759" y="3254339"/>
                    </a:lnTo>
                    <a:cubicBezTo>
                      <a:pt x="5785612" y="3837256"/>
                      <a:pt x="6350000" y="4834125"/>
                      <a:pt x="6350000" y="5966244"/>
                    </a:cubicBezTo>
                    <a:close/>
                  </a:path>
                </a:pathLst>
              </a:custGeom>
              <a:solidFill>
                <a:srgbClr val="94765F">
                  <a:alpha val="23922"/>
                </a:srgbClr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name="Group 17" id="17"/>
            <p:cNvGrpSpPr/>
            <p:nvPr/>
          </p:nvGrpSpPr>
          <p:grpSpPr>
            <a:xfrm rot="0">
              <a:off x="711523" y="0"/>
              <a:ext cx="5008978" cy="4706265"/>
              <a:chOff x="0" y="0"/>
              <a:chExt cx="6350000" cy="5966244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6350000" cy="5966244"/>
              </a:xfrm>
              <a:custGeom>
                <a:avLst/>
                <a:gdLst/>
                <a:ahLst/>
                <a:cxnLst/>
                <a:rect r="r" b="b" t="t" l="l"/>
                <a:pathLst>
                  <a:path h="5966244" w="6350000">
                    <a:moveTo>
                      <a:pt x="6350000" y="5966244"/>
                    </a:moveTo>
                    <a:lnTo>
                      <a:pt x="0" y="5966244"/>
                    </a:lnTo>
                    <a:cubicBezTo>
                      <a:pt x="0" y="4834125"/>
                      <a:pt x="564388" y="3837256"/>
                      <a:pt x="1420241" y="3254339"/>
                    </a:cubicBezTo>
                    <a:lnTo>
                      <a:pt x="0" y="3254339"/>
                    </a:lnTo>
                    <a:cubicBezTo>
                      <a:pt x="0" y="1457033"/>
                      <a:pt x="1421511" y="0"/>
                      <a:pt x="3175000" y="0"/>
                    </a:cubicBezTo>
                    <a:cubicBezTo>
                      <a:pt x="4928489" y="0"/>
                      <a:pt x="6350000" y="1457033"/>
                      <a:pt x="6350000" y="3254339"/>
                    </a:cubicBezTo>
                    <a:lnTo>
                      <a:pt x="4929759" y="3254339"/>
                    </a:lnTo>
                    <a:cubicBezTo>
                      <a:pt x="5785612" y="3837256"/>
                      <a:pt x="6350000" y="4834125"/>
                      <a:pt x="6350000" y="5966244"/>
                    </a:cubicBezTo>
                    <a:close/>
                  </a:path>
                </a:pathLst>
              </a:custGeom>
              <a:solidFill>
                <a:srgbClr val="94765F">
                  <a:alpha val="23922"/>
                </a:srgbClr>
              </a:solidFill>
              <a:ln w="12700">
                <a:solidFill>
                  <a:srgbClr val="000000"/>
                </a:solidFill>
              </a:ln>
            </p:spPr>
          </p:sp>
        </p:grpSp>
      </p:grpSp>
      <p:grpSp>
        <p:nvGrpSpPr>
          <p:cNvPr name="Group 19" id="19"/>
          <p:cNvGrpSpPr/>
          <p:nvPr/>
        </p:nvGrpSpPr>
        <p:grpSpPr>
          <a:xfrm rot="0">
            <a:off x="-1498878" y="-1967332"/>
            <a:ext cx="3756733" cy="3443647"/>
            <a:chOff x="0" y="0"/>
            <a:chExt cx="6350000" cy="582079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5820791"/>
            </a:xfrm>
            <a:custGeom>
              <a:avLst/>
              <a:gdLst/>
              <a:ahLst/>
              <a:cxnLst/>
              <a:rect r="r" b="b" t="t" l="l"/>
              <a:pathLst>
                <a:path h="5820791" w="6350000">
                  <a:moveTo>
                    <a:pt x="6350000" y="5820791"/>
                  </a:moveTo>
                  <a:lnTo>
                    <a:pt x="0" y="5820791"/>
                  </a:lnTo>
                  <a:cubicBezTo>
                    <a:pt x="0" y="4716272"/>
                    <a:pt x="564388" y="3743706"/>
                    <a:pt x="1420241" y="3175000"/>
                  </a:cubicBezTo>
                  <a:lnTo>
                    <a:pt x="0" y="3175000"/>
                  </a:lnTo>
                  <a:cubicBezTo>
                    <a:pt x="0" y="1421511"/>
                    <a:pt x="1421511" y="0"/>
                    <a:pt x="3175000" y="0"/>
                  </a:cubicBezTo>
                  <a:cubicBezTo>
                    <a:pt x="4928489" y="0"/>
                    <a:pt x="6350000" y="1421511"/>
                    <a:pt x="6350000" y="3175000"/>
                  </a:cubicBezTo>
                  <a:lnTo>
                    <a:pt x="4929759" y="3175000"/>
                  </a:lnTo>
                  <a:cubicBezTo>
                    <a:pt x="5785612" y="3743706"/>
                    <a:pt x="6350000" y="4716272"/>
                    <a:pt x="6350000" y="5820791"/>
                  </a:cubicBezTo>
                  <a:close/>
                </a:path>
              </a:pathLst>
            </a:custGeom>
            <a:solidFill>
              <a:srgbClr val="94765F">
                <a:alpha val="23922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1" id="21"/>
          <p:cNvSpPr txBox="true"/>
          <p:nvPr/>
        </p:nvSpPr>
        <p:spPr>
          <a:xfrm rot="0">
            <a:off x="16639658" y="265434"/>
            <a:ext cx="1648342" cy="763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5"/>
              </a:lnSpc>
              <a:spcBef>
                <a:spcPct val="0"/>
              </a:spcBef>
            </a:pPr>
            <a:r>
              <a:rPr lang="en-US" sz="4261">
                <a:solidFill>
                  <a:srgbClr val="5D4940"/>
                </a:solidFill>
                <a:latin typeface="Poppins Light"/>
                <a:ea typeface="Poppins Light"/>
                <a:cs typeface="Poppins Light"/>
                <a:sym typeface="Poppins Light"/>
              </a:rPr>
              <a:t>06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6EC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78367" y="-2414947"/>
            <a:ext cx="3756733" cy="3443647"/>
            <a:chOff x="0" y="0"/>
            <a:chExt cx="6350000" cy="58207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5820791"/>
            </a:xfrm>
            <a:custGeom>
              <a:avLst/>
              <a:gdLst/>
              <a:ahLst/>
              <a:cxnLst/>
              <a:rect r="r" b="b" t="t" l="l"/>
              <a:pathLst>
                <a:path h="5820791" w="6350000">
                  <a:moveTo>
                    <a:pt x="6350000" y="5820791"/>
                  </a:moveTo>
                  <a:lnTo>
                    <a:pt x="0" y="5820791"/>
                  </a:lnTo>
                  <a:cubicBezTo>
                    <a:pt x="0" y="4716272"/>
                    <a:pt x="564388" y="3743706"/>
                    <a:pt x="1420241" y="3175000"/>
                  </a:cubicBezTo>
                  <a:lnTo>
                    <a:pt x="0" y="3175000"/>
                  </a:lnTo>
                  <a:cubicBezTo>
                    <a:pt x="0" y="1421511"/>
                    <a:pt x="1421511" y="0"/>
                    <a:pt x="3175000" y="0"/>
                  </a:cubicBezTo>
                  <a:cubicBezTo>
                    <a:pt x="4928489" y="0"/>
                    <a:pt x="6350000" y="1421511"/>
                    <a:pt x="6350000" y="3175000"/>
                  </a:cubicBezTo>
                  <a:lnTo>
                    <a:pt x="4929759" y="3175000"/>
                  </a:lnTo>
                  <a:cubicBezTo>
                    <a:pt x="5785612" y="3743706"/>
                    <a:pt x="6350000" y="4716272"/>
                    <a:pt x="6350000" y="5820791"/>
                  </a:cubicBezTo>
                  <a:close/>
                </a:path>
              </a:pathLst>
            </a:custGeom>
            <a:solidFill>
              <a:srgbClr val="94765F">
                <a:alpha val="23922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6725658" y="636322"/>
            <a:ext cx="3756733" cy="3443647"/>
            <a:chOff x="0" y="0"/>
            <a:chExt cx="6350000" cy="58207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5820791"/>
            </a:xfrm>
            <a:custGeom>
              <a:avLst/>
              <a:gdLst/>
              <a:ahLst/>
              <a:cxnLst/>
              <a:rect r="r" b="b" t="t" l="l"/>
              <a:pathLst>
                <a:path h="5820791" w="6350000">
                  <a:moveTo>
                    <a:pt x="6350000" y="5820791"/>
                  </a:moveTo>
                  <a:lnTo>
                    <a:pt x="0" y="5820791"/>
                  </a:lnTo>
                  <a:cubicBezTo>
                    <a:pt x="0" y="4716272"/>
                    <a:pt x="564388" y="3743706"/>
                    <a:pt x="1420241" y="3175000"/>
                  </a:cubicBezTo>
                  <a:lnTo>
                    <a:pt x="0" y="3175000"/>
                  </a:lnTo>
                  <a:cubicBezTo>
                    <a:pt x="0" y="1421511"/>
                    <a:pt x="1421511" y="0"/>
                    <a:pt x="3175000" y="0"/>
                  </a:cubicBezTo>
                  <a:cubicBezTo>
                    <a:pt x="4928489" y="0"/>
                    <a:pt x="6350000" y="1421511"/>
                    <a:pt x="6350000" y="3175000"/>
                  </a:cubicBezTo>
                  <a:lnTo>
                    <a:pt x="4929759" y="3175000"/>
                  </a:lnTo>
                  <a:cubicBezTo>
                    <a:pt x="5785612" y="3743706"/>
                    <a:pt x="6350000" y="4716272"/>
                    <a:pt x="6350000" y="5820791"/>
                  </a:cubicBezTo>
                  <a:close/>
                </a:path>
              </a:pathLst>
            </a:custGeom>
            <a:solidFill>
              <a:srgbClr val="94765F">
                <a:alpha val="23922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3068959" y="2327822"/>
            <a:ext cx="2573599" cy="4175925"/>
            <a:chOff x="0" y="0"/>
            <a:chExt cx="660400" cy="10715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0400" cy="1071566"/>
            </a:xfrm>
            <a:custGeom>
              <a:avLst/>
              <a:gdLst/>
              <a:ahLst/>
              <a:cxnLst/>
              <a:rect r="r" b="b" t="t" l="l"/>
              <a:pathLst>
                <a:path h="1071566" w="660400">
                  <a:moveTo>
                    <a:pt x="220252" y="1052497"/>
                  </a:moveTo>
                  <a:cubicBezTo>
                    <a:pt x="254109" y="1064011"/>
                    <a:pt x="292600" y="1071566"/>
                    <a:pt x="330378" y="1071566"/>
                  </a:cubicBezTo>
                  <a:cubicBezTo>
                    <a:pt x="368157" y="1071566"/>
                    <a:pt x="404509" y="1065089"/>
                    <a:pt x="438009" y="1053575"/>
                  </a:cubicBezTo>
                  <a:cubicBezTo>
                    <a:pt x="438723" y="1053216"/>
                    <a:pt x="439435" y="1053216"/>
                    <a:pt x="440148" y="1052856"/>
                  </a:cubicBezTo>
                  <a:cubicBezTo>
                    <a:pt x="565955" y="1006801"/>
                    <a:pt x="658618" y="885187"/>
                    <a:pt x="660400" y="73731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36769"/>
                  </a:lnTo>
                  <a:cubicBezTo>
                    <a:pt x="1782" y="885906"/>
                    <a:pt x="93019" y="1007521"/>
                    <a:pt x="220252" y="1052497"/>
                  </a:cubicBezTo>
                  <a:close/>
                </a:path>
              </a:pathLst>
            </a:custGeom>
            <a:solidFill>
              <a:srgbClr val="5D494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660400" cy="982666"/>
            </a:xfrm>
            <a:prstGeom prst="rect">
              <a:avLst/>
            </a:prstGeom>
          </p:spPr>
          <p:txBody>
            <a:bodyPr anchor="ctr" rtlCol="false" tIns="46394" lIns="46394" bIns="46394" rIns="46394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5400000">
            <a:off x="1502703" y="2327822"/>
            <a:ext cx="2573599" cy="4175925"/>
            <a:chOff x="0" y="0"/>
            <a:chExt cx="660400" cy="10715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0400" cy="1071566"/>
            </a:xfrm>
            <a:custGeom>
              <a:avLst/>
              <a:gdLst/>
              <a:ahLst/>
              <a:cxnLst/>
              <a:rect r="r" b="b" t="t" l="l"/>
              <a:pathLst>
                <a:path h="1071566" w="660400">
                  <a:moveTo>
                    <a:pt x="220252" y="1052497"/>
                  </a:moveTo>
                  <a:cubicBezTo>
                    <a:pt x="254109" y="1064011"/>
                    <a:pt x="292600" y="1071566"/>
                    <a:pt x="330378" y="1071566"/>
                  </a:cubicBezTo>
                  <a:cubicBezTo>
                    <a:pt x="368157" y="1071566"/>
                    <a:pt x="404509" y="1065089"/>
                    <a:pt x="438009" y="1053575"/>
                  </a:cubicBezTo>
                  <a:cubicBezTo>
                    <a:pt x="438723" y="1053216"/>
                    <a:pt x="439435" y="1053216"/>
                    <a:pt x="440148" y="1052856"/>
                  </a:cubicBezTo>
                  <a:cubicBezTo>
                    <a:pt x="565955" y="1006801"/>
                    <a:pt x="658618" y="885187"/>
                    <a:pt x="660400" y="73731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36769"/>
                  </a:lnTo>
                  <a:cubicBezTo>
                    <a:pt x="1782" y="885906"/>
                    <a:pt x="93019" y="1007521"/>
                    <a:pt x="220252" y="1052497"/>
                  </a:cubicBezTo>
                  <a:close/>
                </a:path>
              </a:pathLst>
            </a:custGeom>
            <a:solidFill>
              <a:srgbClr val="5D494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660400" cy="982666"/>
            </a:xfrm>
            <a:prstGeom prst="rect">
              <a:avLst/>
            </a:prstGeom>
          </p:spPr>
          <p:txBody>
            <a:bodyPr anchor="ctr" rtlCol="false" tIns="46394" lIns="46394" bIns="46394" rIns="46394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197988" y="3856781"/>
            <a:ext cx="4517109" cy="860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5"/>
              </a:lnSpc>
            </a:pPr>
            <a:r>
              <a:rPr lang="en-US" b="true" sz="4020">
                <a:solidFill>
                  <a:srgbClr val="FFF7F4"/>
                </a:solidFill>
                <a:latin typeface="Poppins Bold"/>
                <a:ea typeface="Poppins Bold"/>
                <a:cs typeface="Poppins Bold"/>
                <a:sym typeface="Poppins Bold"/>
              </a:rPr>
              <a:t>FLUTTER</a:t>
            </a:r>
          </a:p>
        </p:txBody>
      </p:sp>
      <p:grpSp>
        <p:nvGrpSpPr>
          <p:cNvPr name="Group 13" id="13"/>
          <p:cNvGrpSpPr/>
          <p:nvPr/>
        </p:nvGrpSpPr>
        <p:grpSpPr>
          <a:xfrm rot="-5400000">
            <a:off x="13863544" y="2139144"/>
            <a:ext cx="2405915" cy="4385598"/>
            <a:chOff x="0" y="0"/>
            <a:chExt cx="660400" cy="120380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60400" cy="1203803"/>
            </a:xfrm>
            <a:custGeom>
              <a:avLst/>
              <a:gdLst/>
              <a:ahLst/>
              <a:cxnLst/>
              <a:rect r="r" b="b" t="t" l="l"/>
              <a:pathLst>
                <a:path h="1203803" w="660400">
                  <a:moveTo>
                    <a:pt x="220252" y="1184734"/>
                  </a:moveTo>
                  <a:cubicBezTo>
                    <a:pt x="254109" y="1196248"/>
                    <a:pt x="292600" y="1203803"/>
                    <a:pt x="330378" y="1203803"/>
                  </a:cubicBezTo>
                  <a:cubicBezTo>
                    <a:pt x="368157" y="1203803"/>
                    <a:pt x="404509" y="1197326"/>
                    <a:pt x="438009" y="1185812"/>
                  </a:cubicBezTo>
                  <a:cubicBezTo>
                    <a:pt x="438723" y="1185453"/>
                    <a:pt x="439435" y="1185453"/>
                    <a:pt x="440148" y="1185094"/>
                  </a:cubicBezTo>
                  <a:cubicBezTo>
                    <a:pt x="565955" y="1139038"/>
                    <a:pt x="658618" y="1017424"/>
                    <a:pt x="660400" y="86661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865973"/>
                  </a:lnTo>
                  <a:cubicBezTo>
                    <a:pt x="1782" y="1018143"/>
                    <a:pt x="93019" y="1139758"/>
                    <a:pt x="220252" y="1184734"/>
                  </a:cubicBezTo>
                  <a:close/>
                </a:path>
              </a:pathLst>
            </a:custGeom>
            <a:solidFill>
              <a:srgbClr val="5D494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660400" cy="1114903"/>
            </a:xfrm>
            <a:prstGeom prst="rect">
              <a:avLst/>
            </a:prstGeom>
          </p:spPr>
          <p:txBody>
            <a:bodyPr anchor="ctr" rtlCol="false" tIns="57091" lIns="57091" bIns="57091" rIns="5709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5400000">
            <a:off x="12218645" y="2139144"/>
            <a:ext cx="2405915" cy="4385598"/>
            <a:chOff x="0" y="0"/>
            <a:chExt cx="660400" cy="120380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60400" cy="1203803"/>
            </a:xfrm>
            <a:custGeom>
              <a:avLst/>
              <a:gdLst/>
              <a:ahLst/>
              <a:cxnLst/>
              <a:rect r="r" b="b" t="t" l="l"/>
              <a:pathLst>
                <a:path h="1203803" w="660400">
                  <a:moveTo>
                    <a:pt x="220252" y="1184734"/>
                  </a:moveTo>
                  <a:cubicBezTo>
                    <a:pt x="254109" y="1196248"/>
                    <a:pt x="292600" y="1203803"/>
                    <a:pt x="330378" y="1203803"/>
                  </a:cubicBezTo>
                  <a:cubicBezTo>
                    <a:pt x="368157" y="1203803"/>
                    <a:pt x="404509" y="1197326"/>
                    <a:pt x="438009" y="1185812"/>
                  </a:cubicBezTo>
                  <a:cubicBezTo>
                    <a:pt x="438723" y="1185453"/>
                    <a:pt x="439435" y="1185453"/>
                    <a:pt x="440148" y="1185094"/>
                  </a:cubicBezTo>
                  <a:cubicBezTo>
                    <a:pt x="565955" y="1139038"/>
                    <a:pt x="658618" y="1017424"/>
                    <a:pt x="660400" y="86661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865973"/>
                  </a:lnTo>
                  <a:cubicBezTo>
                    <a:pt x="1782" y="1018143"/>
                    <a:pt x="93019" y="1139758"/>
                    <a:pt x="220252" y="1184734"/>
                  </a:cubicBezTo>
                  <a:close/>
                </a:path>
              </a:pathLst>
            </a:custGeom>
            <a:solidFill>
              <a:srgbClr val="5D494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660400" cy="1114903"/>
            </a:xfrm>
            <a:prstGeom prst="rect">
              <a:avLst/>
            </a:prstGeom>
          </p:spPr>
          <p:txBody>
            <a:bodyPr anchor="ctr" rtlCol="false" tIns="57091" lIns="57091" bIns="57091" rIns="5709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1981746" y="3827466"/>
            <a:ext cx="4743912" cy="860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5"/>
              </a:lnSpc>
            </a:pPr>
            <a:r>
              <a:rPr lang="en-US" b="true" sz="4020">
                <a:solidFill>
                  <a:srgbClr val="FFF7F4"/>
                </a:solidFill>
                <a:latin typeface="Poppins Bold"/>
                <a:ea typeface="Poppins Bold"/>
                <a:cs typeface="Poppins Bold"/>
                <a:sym typeface="Poppins Bold"/>
              </a:rPr>
              <a:t>ANDROID STUDIO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803495" y="776658"/>
            <a:ext cx="13922163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99"/>
              </a:lnSpc>
            </a:pPr>
            <a:r>
              <a:rPr lang="en-US" b="true" sz="9999" spc="-479">
                <a:solidFill>
                  <a:srgbClr val="4F372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Tools and Technologies</a:t>
            </a:r>
          </a:p>
        </p:txBody>
      </p:sp>
      <p:grpSp>
        <p:nvGrpSpPr>
          <p:cNvPr name="Group 21" id="21"/>
          <p:cNvGrpSpPr/>
          <p:nvPr/>
        </p:nvGrpSpPr>
        <p:grpSpPr>
          <a:xfrm rot="-5400000">
            <a:off x="8402944" y="5587618"/>
            <a:ext cx="2877161" cy="4464204"/>
            <a:chOff x="0" y="0"/>
            <a:chExt cx="660400" cy="102467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60400" cy="1024677"/>
            </a:xfrm>
            <a:custGeom>
              <a:avLst/>
              <a:gdLst/>
              <a:ahLst/>
              <a:cxnLst/>
              <a:rect r="r" b="b" t="t" l="l"/>
              <a:pathLst>
                <a:path h="1024677" w="660400">
                  <a:moveTo>
                    <a:pt x="220252" y="1005608"/>
                  </a:moveTo>
                  <a:cubicBezTo>
                    <a:pt x="254109" y="1017122"/>
                    <a:pt x="292600" y="1024677"/>
                    <a:pt x="330378" y="1024677"/>
                  </a:cubicBezTo>
                  <a:cubicBezTo>
                    <a:pt x="368157" y="1024677"/>
                    <a:pt x="404509" y="1018200"/>
                    <a:pt x="438009" y="1006686"/>
                  </a:cubicBezTo>
                  <a:cubicBezTo>
                    <a:pt x="438723" y="1006327"/>
                    <a:pt x="439435" y="1006327"/>
                    <a:pt x="440148" y="1005967"/>
                  </a:cubicBezTo>
                  <a:cubicBezTo>
                    <a:pt x="565955" y="959912"/>
                    <a:pt x="658618" y="838298"/>
                    <a:pt x="660400" y="69146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690955"/>
                  </a:lnTo>
                  <a:cubicBezTo>
                    <a:pt x="1782" y="839017"/>
                    <a:pt x="93019" y="960632"/>
                    <a:pt x="220252" y="1005608"/>
                  </a:cubicBezTo>
                  <a:close/>
                </a:path>
              </a:pathLst>
            </a:custGeom>
            <a:solidFill>
              <a:srgbClr val="5D494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660400" cy="935777"/>
            </a:xfrm>
            <a:prstGeom prst="rect">
              <a:avLst/>
            </a:prstGeom>
          </p:spPr>
          <p:txBody>
            <a:bodyPr anchor="ctr" rtlCol="false" tIns="57091" lIns="57091" bIns="57091" rIns="5709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5400000">
            <a:off x="6728563" y="5587618"/>
            <a:ext cx="2877161" cy="4464204"/>
            <a:chOff x="0" y="0"/>
            <a:chExt cx="660400" cy="102467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60400" cy="1024677"/>
            </a:xfrm>
            <a:custGeom>
              <a:avLst/>
              <a:gdLst/>
              <a:ahLst/>
              <a:cxnLst/>
              <a:rect r="r" b="b" t="t" l="l"/>
              <a:pathLst>
                <a:path h="1024677" w="660400">
                  <a:moveTo>
                    <a:pt x="220252" y="1005608"/>
                  </a:moveTo>
                  <a:cubicBezTo>
                    <a:pt x="254109" y="1017122"/>
                    <a:pt x="292600" y="1024677"/>
                    <a:pt x="330378" y="1024677"/>
                  </a:cubicBezTo>
                  <a:cubicBezTo>
                    <a:pt x="368157" y="1024677"/>
                    <a:pt x="404509" y="1018200"/>
                    <a:pt x="438009" y="1006686"/>
                  </a:cubicBezTo>
                  <a:cubicBezTo>
                    <a:pt x="438723" y="1006327"/>
                    <a:pt x="439435" y="1006327"/>
                    <a:pt x="440148" y="1005967"/>
                  </a:cubicBezTo>
                  <a:cubicBezTo>
                    <a:pt x="565955" y="959912"/>
                    <a:pt x="658618" y="838298"/>
                    <a:pt x="660400" y="69146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690955"/>
                  </a:lnTo>
                  <a:cubicBezTo>
                    <a:pt x="1782" y="839017"/>
                    <a:pt x="93019" y="960632"/>
                    <a:pt x="220252" y="1005608"/>
                  </a:cubicBezTo>
                  <a:close/>
                </a:path>
              </a:pathLst>
            </a:custGeom>
            <a:solidFill>
              <a:srgbClr val="5D494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660400" cy="935777"/>
            </a:xfrm>
            <a:prstGeom prst="rect">
              <a:avLst/>
            </a:prstGeom>
          </p:spPr>
          <p:txBody>
            <a:bodyPr anchor="ctr" rtlCol="false" tIns="57091" lIns="57091" bIns="57091" rIns="5709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6729530" y="7260576"/>
            <a:ext cx="4828940" cy="861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89"/>
              </a:lnSpc>
            </a:pPr>
            <a:r>
              <a:rPr lang="en-US" b="true" sz="4016">
                <a:solidFill>
                  <a:srgbClr val="FFF7F4"/>
                </a:solidFill>
                <a:latin typeface="Poppins Bold"/>
                <a:ea typeface="Poppins Bold"/>
                <a:cs typeface="Poppins Bold"/>
                <a:sym typeface="Poppins Bold"/>
              </a:rPr>
              <a:t>FIREBASE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6639658" y="265434"/>
            <a:ext cx="1648342" cy="763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5"/>
              </a:lnSpc>
              <a:spcBef>
                <a:spcPct val="0"/>
              </a:spcBef>
            </a:pPr>
            <a:r>
              <a:rPr lang="en-US" sz="4261">
                <a:solidFill>
                  <a:srgbClr val="5D4940"/>
                </a:solidFill>
                <a:latin typeface="Poppins Light"/>
                <a:ea typeface="Poppins Light"/>
                <a:cs typeface="Poppins Light"/>
                <a:sym typeface="Poppins Light"/>
              </a:rPr>
              <a:t>07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E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3231280"/>
            <a:ext cx="18288000" cy="5675263"/>
            <a:chOff x="0" y="0"/>
            <a:chExt cx="1280252" cy="3972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0252" cy="397297"/>
            </a:xfrm>
            <a:custGeom>
              <a:avLst/>
              <a:gdLst/>
              <a:ahLst/>
              <a:cxnLst/>
              <a:rect r="r" b="b" t="t" l="l"/>
              <a:pathLst>
                <a:path h="397297" w="1280252">
                  <a:moveTo>
                    <a:pt x="203200" y="397297"/>
                  </a:moveTo>
                  <a:lnTo>
                    <a:pt x="1077052" y="397297"/>
                  </a:lnTo>
                  <a:lnTo>
                    <a:pt x="1280252" y="0"/>
                  </a:lnTo>
                  <a:lnTo>
                    <a:pt x="0" y="0"/>
                  </a:lnTo>
                  <a:lnTo>
                    <a:pt x="203200" y="397297"/>
                  </a:lnTo>
                  <a:close/>
                </a:path>
              </a:pathLst>
            </a:custGeom>
            <a:solidFill>
              <a:srgbClr val="493B3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57150"/>
              <a:ext cx="1026252" cy="4544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2035259" y="4217056"/>
            <a:ext cx="14217483" cy="485012"/>
          </a:xfrm>
          <a:custGeom>
            <a:avLst/>
            <a:gdLst/>
            <a:ahLst/>
            <a:cxnLst/>
            <a:rect r="r" b="b" t="t" l="l"/>
            <a:pathLst>
              <a:path h="485012" w="14217483">
                <a:moveTo>
                  <a:pt x="0" y="0"/>
                </a:moveTo>
                <a:lnTo>
                  <a:pt x="14217482" y="0"/>
                </a:lnTo>
                <a:lnTo>
                  <a:pt x="14217482" y="485012"/>
                </a:lnTo>
                <a:lnTo>
                  <a:pt x="0" y="4850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25434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10800000">
            <a:off x="-1989514" y="4595489"/>
            <a:ext cx="22267029" cy="5691511"/>
            <a:chOff x="0" y="0"/>
            <a:chExt cx="2384952" cy="60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84952" cy="609600"/>
            </a:xfrm>
            <a:custGeom>
              <a:avLst/>
              <a:gdLst/>
              <a:ahLst/>
              <a:cxnLst/>
              <a:rect r="r" b="b" t="t" l="l"/>
              <a:pathLst>
                <a:path h="609600" w="2384952">
                  <a:moveTo>
                    <a:pt x="203200" y="0"/>
                  </a:moveTo>
                  <a:lnTo>
                    <a:pt x="2384952" y="0"/>
                  </a:lnTo>
                  <a:lnTo>
                    <a:pt x="2181752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4424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57150"/>
              <a:ext cx="2181752" cy="666750"/>
            </a:xfrm>
            <a:prstGeom prst="rect">
              <a:avLst/>
            </a:prstGeom>
          </p:spPr>
          <p:txBody>
            <a:bodyPr anchor="ctr" rtlCol="false" tIns="33573" lIns="33573" bIns="33573" rIns="3357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-1112047" y="-135808"/>
            <a:ext cx="3412350" cy="2816740"/>
          </a:xfrm>
          <a:custGeom>
            <a:avLst/>
            <a:gdLst/>
            <a:ahLst/>
            <a:cxnLst/>
            <a:rect r="r" b="b" t="t" l="l"/>
            <a:pathLst>
              <a:path h="2816740" w="3412350">
                <a:moveTo>
                  <a:pt x="3412350" y="0"/>
                </a:moveTo>
                <a:lnTo>
                  <a:pt x="0" y="0"/>
                </a:lnTo>
                <a:lnTo>
                  <a:pt x="0" y="2816740"/>
                </a:lnTo>
                <a:lnTo>
                  <a:pt x="3412350" y="2816740"/>
                </a:lnTo>
                <a:lnTo>
                  <a:pt x="341235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2162125" y="784838"/>
            <a:ext cx="1591224" cy="487724"/>
          </a:xfrm>
          <a:custGeom>
            <a:avLst/>
            <a:gdLst/>
            <a:ahLst/>
            <a:cxnLst/>
            <a:rect r="r" b="b" t="t" l="l"/>
            <a:pathLst>
              <a:path h="487724" w="1591224">
                <a:moveTo>
                  <a:pt x="0" y="0"/>
                </a:moveTo>
                <a:lnTo>
                  <a:pt x="1591224" y="0"/>
                </a:lnTo>
                <a:lnTo>
                  <a:pt x="1591224" y="487724"/>
                </a:lnTo>
                <a:lnTo>
                  <a:pt x="0" y="4877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447311" y="-1580230"/>
            <a:ext cx="4420195" cy="4114800"/>
          </a:xfrm>
          <a:custGeom>
            <a:avLst/>
            <a:gdLst/>
            <a:ahLst/>
            <a:cxnLst/>
            <a:rect r="r" b="b" t="t" l="l"/>
            <a:pathLst>
              <a:path h="4114800" w="4420195">
                <a:moveTo>
                  <a:pt x="0" y="0"/>
                </a:moveTo>
                <a:lnTo>
                  <a:pt x="4420195" y="0"/>
                </a:lnTo>
                <a:lnTo>
                  <a:pt x="44201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4629814" y="499745"/>
            <a:ext cx="9028372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b="true" sz="5600">
                <a:solidFill>
                  <a:srgbClr val="392C25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DEVELOPMENT MODEL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19092" y="7618574"/>
            <a:ext cx="17862058" cy="48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b="true" sz="2700" spc="24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encourages collaboration between cross-functional teams  to achieve sprint goals.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29646" y="8830342"/>
            <a:ext cx="16628708" cy="960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b="true" sz="2700" spc="24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focus on the end user's perspective (renters and property owners in your case)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9092" y="5541592"/>
            <a:ext cx="10871886" cy="492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9146" indent="-294573" lvl="1">
              <a:lnSpc>
                <a:spcPts val="3820"/>
              </a:lnSpc>
              <a:buFont typeface="Arial"/>
              <a:buChar char="•"/>
            </a:pPr>
            <a:r>
              <a:rPr lang="en-US" b="true" sz="2728" spc="24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Iterative development with continuous feedback.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19092" y="6555403"/>
            <a:ext cx="13464508" cy="513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4447" indent="-292224" lvl="1">
              <a:lnSpc>
                <a:spcPts val="4087"/>
              </a:lnSpc>
              <a:buFont typeface="Arial"/>
              <a:buChar char="•"/>
            </a:pPr>
            <a:r>
              <a:rPr lang="en-US" b="true" sz="2707" spc="8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Flexible adaptation based on feedback and evolving requirements.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456053" y="3264137"/>
            <a:ext cx="11375894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b="true" sz="560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AGILE DEVELOPMENT (SCRUM)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140014" y="33624"/>
            <a:ext cx="1648342" cy="763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5"/>
              </a:lnSpc>
              <a:spcBef>
                <a:spcPct val="0"/>
              </a:spcBef>
            </a:pPr>
            <a:r>
              <a:rPr lang="en-US" sz="4261">
                <a:solidFill>
                  <a:srgbClr val="5D4940"/>
                </a:solidFill>
                <a:latin typeface="Poppins Light"/>
                <a:ea typeface="Poppins Light"/>
                <a:cs typeface="Poppins Light"/>
                <a:sym typeface="Poppins Light"/>
              </a:rPr>
              <a:t>08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DAGRyHa_o1E</dc:identifier>
  <dcterms:modified xsi:type="dcterms:W3CDTF">2011-08-01T06:04:30Z</dcterms:modified>
  <cp:revision>1</cp:revision>
  <dc:title>TEAM TARANGA</dc:title>
</cp:coreProperties>
</file>